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8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242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7270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64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176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7048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2239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658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085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7987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3473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90372-1039-489C-A244-4059ADB2FFF3}" type="datetimeFigureOut">
              <a:rPr lang="fr-FR" smtClean="0"/>
              <a:t>05/01/2022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4CC1E6-BB1F-4633-B13E-68CA38DFA25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5691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" y="2153"/>
            <a:ext cx="12191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000" dirty="0" smtClean="0"/>
              <a:t>Compte rendu de l’opération Fontaine de Nîmes</a:t>
            </a:r>
          </a:p>
          <a:p>
            <a:pPr algn="ctr"/>
            <a:r>
              <a:rPr lang="fr-FR" sz="4000" dirty="0" smtClean="0"/>
              <a:t>des 7-8 décembre 2021</a:t>
            </a:r>
            <a:endParaRPr lang="fr-FR" sz="4000" dirty="0"/>
          </a:p>
        </p:txBody>
      </p:sp>
      <p:sp>
        <p:nvSpPr>
          <p:cNvPr id="5" name="ZoneTexte 4"/>
          <p:cNvSpPr txBox="1"/>
          <p:nvPr/>
        </p:nvSpPr>
        <p:spPr>
          <a:xfrm>
            <a:off x="1" y="1222076"/>
            <a:ext cx="121919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000" i="1" dirty="0" smtClean="0"/>
              <a:t>Résultats du test TRACI</a:t>
            </a:r>
            <a:endParaRPr lang="fr-FR" sz="3000" i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027" y="1003402"/>
            <a:ext cx="2616679" cy="392501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36"/>
          <a:stretch/>
        </p:blipFill>
        <p:spPr>
          <a:xfrm>
            <a:off x="3534995" y="2851258"/>
            <a:ext cx="3209824" cy="394635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4" r="6825"/>
          <a:stretch/>
        </p:blipFill>
        <p:spPr>
          <a:xfrm>
            <a:off x="157754" y="1649026"/>
            <a:ext cx="4095069" cy="2845336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833" y="2389516"/>
            <a:ext cx="2938732" cy="4408098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733249" y="5083696"/>
            <a:ext cx="18115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u="sng" dirty="0" smtClean="0"/>
              <a:t>Crédits photos :</a:t>
            </a:r>
          </a:p>
          <a:p>
            <a:r>
              <a:rPr lang="fr-FR" i="1" dirty="0" smtClean="0"/>
              <a:t>R. Muller</a:t>
            </a:r>
          </a:p>
          <a:p>
            <a:r>
              <a:rPr lang="fr-FR" i="1" dirty="0" smtClean="0"/>
              <a:t>J. Triboulet</a:t>
            </a:r>
          </a:p>
          <a:p>
            <a:r>
              <a:rPr lang="fr-FR" i="1" dirty="0" smtClean="0"/>
              <a:t>F. Vasseur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3625505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" y="2153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Compte rendu de l’opération Fontaine de Nîmes des 7-8 décembre 2021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1" y="488836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Résultats du test TRACI</a:t>
            </a:r>
            <a:endParaRPr lang="fr-FR" sz="2000" i="1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77" r="23256" b="15947"/>
          <a:stretch/>
        </p:blipFill>
        <p:spPr>
          <a:xfrm>
            <a:off x="8721307" y="1159969"/>
            <a:ext cx="2727407" cy="251488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" t="20754" r="15598" b="24528"/>
          <a:stretch/>
        </p:blipFill>
        <p:spPr>
          <a:xfrm>
            <a:off x="414067" y="3674853"/>
            <a:ext cx="2588400" cy="2518913"/>
          </a:xfrm>
          <a:prstGeom prst="rect">
            <a:avLst/>
          </a:prstGeom>
        </p:spPr>
      </p:pic>
      <p:sp>
        <p:nvSpPr>
          <p:cNvPr id="11" name="ZoneTexte 10"/>
          <p:cNvSpPr txBox="1"/>
          <p:nvPr/>
        </p:nvSpPr>
        <p:spPr>
          <a:xfrm>
            <a:off x="345057" y="1226285"/>
            <a:ext cx="837625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i="1" u="sng" dirty="0" smtClean="0"/>
              <a:t>Matériel :</a:t>
            </a:r>
            <a:endParaRPr lang="fr-FR" sz="2200" i="1" dirty="0" smtClean="0"/>
          </a:p>
          <a:p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TRACI: - pompe péristaltique sur batterie avec déclencheur (30min)</a:t>
            </a:r>
          </a:p>
          <a:p>
            <a:pPr lvl="2"/>
            <a:r>
              <a:rPr lang="fr-FR" sz="2200" i="1" dirty="0"/>
              <a:t> </a:t>
            </a:r>
            <a:r>
              <a:rPr lang="fr-FR" sz="2200" i="1" dirty="0" smtClean="0"/>
              <a:t>  - poche </a:t>
            </a:r>
            <a:r>
              <a:rPr lang="fr-FR" sz="2200" i="1" dirty="0" smtClean="0"/>
              <a:t>de 250 </a:t>
            </a:r>
            <a:r>
              <a:rPr lang="fr-FR" sz="2200" i="1" dirty="0" err="1" smtClean="0"/>
              <a:t>mL</a:t>
            </a:r>
            <a:r>
              <a:rPr lang="fr-FR" sz="2200" i="1" dirty="0" smtClean="0"/>
              <a:t> </a:t>
            </a:r>
            <a:r>
              <a:rPr lang="fr-FR" sz="2200" i="1" dirty="0" smtClean="0"/>
              <a:t>de fluorescéine concentration 200 g/L</a:t>
            </a:r>
          </a:p>
          <a:p>
            <a:pPr lvl="2"/>
            <a:r>
              <a:rPr lang="fr-FR" sz="2200" i="1" dirty="0"/>
              <a:t> </a:t>
            </a:r>
            <a:r>
              <a:rPr lang="fr-FR" sz="2200" i="1" dirty="0" smtClean="0"/>
              <a:t>  - testé dans la vasque avec de l’eau -&gt; 100 </a:t>
            </a:r>
            <a:r>
              <a:rPr lang="fr-FR" sz="2200" i="1" dirty="0" err="1" smtClean="0"/>
              <a:t>mL</a:t>
            </a:r>
            <a:r>
              <a:rPr lang="fr-FR" sz="2200" i="1" dirty="0" smtClean="0"/>
              <a:t> en 30s (attendu)</a:t>
            </a:r>
          </a:p>
        </p:txBody>
      </p:sp>
      <p:sp>
        <p:nvSpPr>
          <p:cNvPr id="6" name="Rectangle 5"/>
          <p:cNvSpPr/>
          <p:nvPr/>
        </p:nvSpPr>
        <p:spPr>
          <a:xfrm>
            <a:off x="3002467" y="4133028"/>
            <a:ext cx="897962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err="1" smtClean="0"/>
              <a:t>Fluorimètres</a:t>
            </a:r>
            <a:r>
              <a:rPr lang="fr-FR" sz="2200" i="1" dirty="0" smtClean="0"/>
              <a:t>: - 2 en entrée dans la vasque (1 forage + 1 surface)</a:t>
            </a:r>
          </a:p>
          <a:p>
            <a:pPr lvl="4"/>
            <a:r>
              <a:rPr lang="fr-FR" sz="2200" i="1" dirty="0"/>
              <a:t> </a:t>
            </a:r>
            <a:r>
              <a:rPr lang="fr-FR" sz="2200" i="1" dirty="0" smtClean="0"/>
              <a:t>- 1 en aval de l’aven </a:t>
            </a:r>
            <a:r>
              <a:rPr lang="fr-FR" sz="2200" i="1" dirty="0" err="1" smtClean="0"/>
              <a:t>Mazauric</a:t>
            </a:r>
            <a:r>
              <a:rPr lang="fr-FR" sz="2200" i="1" dirty="0" smtClean="0"/>
              <a:t> (surface)</a:t>
            </a:r>
          </a:p>
          <a:p>
            <a:pPr lvl="2"/>
            <a:r>
              <a:rPr lang="fr-FR" sz="2200" i="1" dirty="0" smtClean="0"/>
              <a:t>	 - 2 en amont de l’aven </a:t>
            </a:r>
            <a:r>
              <a:rPr lang="fr-FR" sz="2200" i="1" dirty="0" err="1" smtClean="0"/>
              <a:t>Mazauric</a:t>
            </a:r>
            <a:r>
              <a:rPr lang="fr-FR" sz="2200" i="1" dirty="0" smtClean="0"/>
              <a:t> (1 forage + 1 surface)</a:t>
            </a:r>
          </a:p>
          <a:p>
            <a:pPr lvl="2"/>
            <a:r>
              <a:rPr lang="fr-FR" sz="2200" i="1" dirty="0"/>
              <a:t>	</a:t>
            </a:r>
            <a:r>
              <a:rPr lang="fr-FR" sz="2200" i="1" dirty="0" smtClean="0"/>
              <a:t> - 1 dans l’aven pour suivi continu SNO Karst</a:t>
            </a:r>
          </a:p>
          <a:p>
            <a:pPr lvl="2"/>
            <a:endParaRPr lang="fr-FR" sz="2200" i="1" dirty="0"/>
          </a:p>
          <a:p>
            <a:pPr lvl="2"/>
            <a:r>
              <a:rPr lang="fr-FR" sz="2200" i="1" dirty="0" smtClean="0"/>
              <a:t>Pas de mesures 30s (sauf SNO Karst -&gt; 15 min)</a:t>
            </a:r>
            <a:endParaRPr lang="fr-FR" sz="2200" i="1" dirty="0"/>
          </a:p>
        </p:txBody>
      </p:sp>
    </p:spTree>
    <p:extLst>
      <p:ext uri="{BB962C8B-B14F-4D97-AF65-F5344CB8AC3E}">
        <p14:creationId xmlns:p14="http://schemas.microsoft.com/office/powerpoint/2010/main" val="302938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" y="2153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Compte rendu de l’opération Fontaine de Nîmes des 7-8 décembre 2021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1" y="488836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Résultats du test TRACI</a:t>
            </a:r>
            <a:endParaRPr lang="fr-FR" sz="2000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345057" y="1072063"/>
            <a:ext cx="736192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i="1" u="sng" dirty="0" smtClean="0"/>
              <a:t>Conditions et planning d’opération :</a:t>
            </a:r>
            <a:endParaRPr lang="fr-FR" sz="2200" i="1" dirty="0" smtClean="0"/>
          </a:p>
          <a:p>
            <a:endParaRPr lang="fr-FR" sz="2200" i="1" dirty="0" smtClean="0"/>
          </a:p>
          <a:p>
            <a:r>
              <a:rPr lang="fr-FR" sz="2200" i="1" dirty="0" smtClean="0"/>
              <a:t>Débit d’écoulement de 265 L/s</a:t>
            </a:r>
          </a:p>
          <a:p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7/12:</a:t>
            </a:r>
          </a:p>
          <a:p>
            <a:r>
              <a:rPr lang="fr-FR" sz="2200" i="1" dirty="0" smtClean="0"/>
              <a:t>9h: tests dans la vasque</a:t>
            </a:r>
          </a:p>
          <a:p>
            <a:r>
              <a:rPr lang="fr-FR" sz="2200" i="1" dirty="0" smtClean="0"/>
              <a:t>9h30-11h: installation des </a:t>
            </a:r>
            <a:r>
              <a:rPr lang="fr-FR" sz="2200" i="1" dirty="0" err="1" smtClean="0"/>
              <a:t>fluorimètres</a:t>
            </a:r>
            <a:r>
              <a:rPr lang="fr-FR" sz="2200" i="1" dirty="0" smtClean="0"/>
              <a:t> et préparation du TRACI</a:t>
            </a:r>
          </a:p>
        </p:txBody>
      </p:sp>
      <p:sp>
        <p:nvSpPr>
          <p:cNvPr id="6" name="Rectangle 5"/>
          <p:cNvSpPr/>
          <p:nvPr/>
        </p:nvSpPr>
        <p:spPr>
          <a:xfrm>
            <a:off x="4433977" y="3827437"/>
            <a:ext cx="7548114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i="1" dirty="0" smtClean="0"/>
              <a:t>11h20: début plongée</a:t>
            </a:r>
          </a:p>
          <a:p>
            <a:r>
              <a:rPr lang="fr-FR" sz="2200" i="1" dirty="0" smtClean="0"/>
              <a:t>11h47: déclenchement du TRACI</a:t>
            </a:r>
          </a:p>
          <a:p>
            <a:r>
              <a:rPr lang="fr-FR" sz="2200" i="1" dirty="0" smtClean="0"/>
              <a:t>12h11: retour des plongeurs</a:t>
            </a:r>
            <a:endParaRPr lang="fr-FR" sz="2200" i="1" dirty="0" smtClean="0"/>
          </a:p>
          <a:p>
            <a:r>
              <a:rPr lang="fr-FR" sz="2200" i="1" dirty="0" smtClean="0"/>
              <a:t>12h17: injection du traceur</a:t>
            </a:r>
          </a:p>
          <a:p>
            <a:endParaRPr lang="fr-FR" sz="2200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8/12</a:t>
            </a:r>
            <a:r>
              <a:rPr lang="fr-FR" sz="2200" i="1" dirty="0" smtClean="0"/>
              <a:t>:</a:t>
            </a:r>
          </a:p>
          <a:p>
            <a:r>
              <a:rPr lang="fr-FR" sz="2200" i="1" dirty="0" smtClean="0"/>
              <a:t>Récupération du matériel (TRACI + </a:t>
            </a:r>
            <a:r>
              <a:rPr lang="fr-FR" sz="2200" i="1" dirty="0" err="1" smtClean="0"/>
              <a:t>fluorimètres</a:t>
            </a:r>
            <a:r>
              <a:rPr lang="fr-FR" sz="2200" i="1" dirty="0" smtClean="0"/>
              <a:t>)</a:t>
            </a:r>
            <a:endParaRPr lang="fr-FR" sz="2200" i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057" y="3752360"/>
            <a:ext cx="3918549" cy="261236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l="19004" t="14321" r="39047" b="14952"/>
          <a:stretch/>
        </p:blipFill>
        <p:spPr>
          <a:xfrm>
            <a:off x="8208034" y="688891"/>
            <a:ext cx="3738626" cy="354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59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" y="2153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Compte rendu de l’opération Fontaine de Nîmes des 7-8 décembre 2021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1" y="488836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Résultats du test TRACI</a:t>
            </a:r>
            <a:endParaRPr lang="fr-FR" sz="2000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345057" y="1072063"/>
            <a:ext cx="10239913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i="1" u="sng" dirty="0" smtClean="0"/>
              <a:t>Restitution du traçage :</a:t>
            </a:r>
            <a:endParaRPr lang="fr-FR" sz="2200" i="1" dirty="0" smtClean="0"/>
          </a:p>
          <a:p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Injection: 70-80 </a:t>
            </a:r>
            <a:r>
              <a:rPr lang="fr-FR" sz="2200" i="1" dirty="0" err="1" smtClean="0"/>
              <a:t>mL</a:t>
            </a:r>
            <a:r>
              <a:rPr lang="fr-FR" sz="2200" i="1" dirty="0" smtClean="0"/>
              <a:t> injectés à 12h17 (100 </a:t>
            </a:r>
            <a:r>
              <a:rPr lang="fr-FR" sz="2200" i="1" dirty="0" err="1" smtClean="0"/>
              <a:t>mL</a:t>
            </a:r>
            <a:r>
              <a:rPr lang="fr-FR" sz="2200" i="1" dirty="0" smtClean="0"/>
              <a:t> attendus), soit environ 15g de traceur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200" i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Début de restitution dans la vasque à 15h30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Pic dans la vasque à 17h30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Retour au bruit naturel vers 22h45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7g min. récupérés entre 15h et 23h</a:t>
            </a:r>
          </a:p>
        </p:txBody>
      </p:sp>
      <p:grpSp>
        <p:nvGrpSpPr>
          <p:cNvPr id="27" name="Groupe 26"/>
          <p:cNvGrpSpPr/>
          <p:nvPr/>
        </p:nvGrpSpPr>
        <p:grpSpPr>
          <a:xfrm>
            <a:off x="5037826" y="2883684"/>
            <a:ext cx="7154174" cy="3803105"/>
            <a:chOff x="5037826" y="2883684"/>
            <a:chExt cx="7154174" cy="3803105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37826" y="3561581"/>
              <a:ext cx="7154174" cy="3125208"/>
            </a:xfrm>
            <a:prstGeom prst="rect">
              <a:avLst/>
            </a:prstGeom>
          </p:spPr>
        </p:pic>
        <p:cxnSp>
          <p:nvCxnSpPr>
            <p:cNvPr id="9" name="Connecteur droit 8"/>
            <p:cNvCxnSpPr/>
            <p:nvPr/>
          </p:nvCxnSpPr>
          <p:spPr>
            <a:xfrm flipV="1">
              <a:off x="7909986" y="4823909"/>
              <a:ext cx="938687" cy="0"/>
            </a:xfrm>
            <a:prstGeom prst="line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ZoneTexte 11"/>
            <p:cNvSpPr txBox="1"/>
            <p:nvPr/>
          </p:nvSpPr>
          <p:spPr>
            <a:xfrm>
              <a:off x="7975287" y="4521900"/>
              <a:ext cx="808084" cy="267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/>
                <a:t>25 m</a:t>
              </a: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9531828" y="3192249"/>
              <a:ext cx="1363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accent6"/>
                  </a:solidFill>
                </a:rPr>
                <a:t>Aven amont</a:t>
              </a: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0610848" y="2883684"/>
              <a:ext cx="1133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accent6"/>
                  </a:solidFill>
                </a:rPr>
                <a:t>Aven aval</a:t>
              </a: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11296289" y="3192249"/>
              <a:ext cx="8957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accent6"/>
                  </a:solidFill>
                </a:rPr>
                <a:t>Vasque</a:t>
              </a:r>
            </a:p>
          </p:txBody>
        </p:sp>
        <p:cxnSp>
          <p:nvCxnSpPr>
            <p:cNvPr id="17" name="Connecteur droit 16"/>
            <p:cNvCxnSpPr/>
            <p:nvPr/>
          </p:nvCxnSpPr>
          <p:spPr>
            <a:xfrm flipH="1" flipV="1">
              <a:off x="10696755" y="3535703"/>
              <a:ext cx="319177" cy="649803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/>
            <p:cNvCxnSpPr/>
            <p:nvPr/>
          </p:nvCxnSpPr>
          <p:spPr>
            <a:xfrm flipH="1" flipV="1">
              <a:off x="10990055" y="3240995"/>
              <a:ext cx="280356" cy="1061834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/>
            <p:cNvCxnSpPr/>
            <p:nvPr/>
          </p:nvCxnSpPr>
          <p:spPr>
            <a:xfrm flipV="1">
              <a:off x="11589589" y="3561581"/>
              <a:ext cx="47445" cy="66705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2798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" y="2153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Compte rendu de l’opération Fontaine de Nîmes des 7-8 décembre 2021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1" y="488836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Résultats du test TRACI</a:t>
            </a:r>
            <a:endParaRPr lang="fr-FR" sz="2000" i="1" dirty="0"/>
          </a:p>
        </p:txBody>
      </p:sp>
      <p:sp>
        <p:nvSpPr>
          <p:cNvPr id="11" name="ZoneTexte 10"/>
          <p:cNvSpPr txBox="1"/>
          <p:nvPr/>
        </p:nvSpPr>
        <p:spPr>
          <a:xfrm>
            <a:off x="345057" y="1072063"/>
            <a:ext cx="73619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i="1" u="sng" dirty="0" smtClean="0"/>
              <a:t>Restitution du traçage :</a:t>
            </a:r>
            <a:endParaRPr lang="fr-FR" sz="2200" i="1" dirty="0" smtClean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496228"/>
            <a:ext cx="12191999" cy="5272057"/>
          </a:xfrm>
          <a:prstGeom prst="rect">
            <a:avLst/>
          </a:prstGeom>
        </p:spPr>
      </p:pic>
      <p:grpSp>
        <p:nvGrpSpPr>
          <p:cNvPr id="13" name="Groupe 12"/>
          <p:cNvGrpSpPr/>
          <p:nvPr/>
        </p:nvGrpSpPr>
        <p:grpSpPr>
          <a:xfrm>
            <a:off x="4632384" y="888946"/>
            <a:ext cx="7154174" cy="2223153"/>
            <a:chOff x="5037826" y="2883684"/>
            <a:chExt cx="7154174" cy="2223153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 rotWithShape="1">
            <a:blip r:embed="rId3"/>
            <a:srcRect b="50555"/>
            <a:stretch/>
          </p:blipFill>
          <p:spPr>
            <a:xfrm>
              <a:off x="5037826" y="3561581"/>
              <a:ext cx="7154174" cy="1545256"/>
            </a:xfrm>
            <a:prstGeom prst="rect">
              <a:avLst/>
            </a:prstGeom>
          </p:spPr>
        </p:pic>
        <p:cxnSp>
          <p:nvCxnSpPr>
            <p:cNvPr id="15" name="Connecteur droit 14"/>
            <p:cNvCxnSpPr/>
            <p:nvPr/>
          </p:nvCxnSpPr>
          <p:spPr>
            <a:xfrm flipV="1">
              <a:off x="7909986" y="4823909"/>
              <a:ext cx="938687" cy="0"/>
            </a:xfrm>
            <a:prstGeom prst="line">
              <a:avLst/>
            </a:prstGeom>
            <a:ln w="28575"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7975287" y="4521900"/>
              <a:ext cx="808084" cy="2675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/>
                <a:t>25 m</a:t>
              </a: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9531828" y="3192249"/>
              <a:ext cx="13633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accent6"/>
                  </a:solidFill>
                </a:rPr>
                <a:t>Aven amont</a:t>
              </a: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10610848" y="2883684"/>
              <a:ext cx="1133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accent6"/>
                  </a:solidFill>
                </a:rPr>
                <a:t>Aven aval</a:t>
              </a: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11296289" y="3192249"/>
              <a:ext cx="8957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 smtClean="0">
                  <a:solidFill>
                    <a:schemeClr val="accent6"/>
                  </a:solidFill>
                </a:rPr>
                <a:t>Vasque</a:t>
              </a:r>
            </a:p>
          </p:txBody>
        </p:sp>
        <p:cxnSp>
          <p:nvCxnSpPr>
            <p:cNvPr id="20" name="Connecteur droit 19"/>
            <p:cNvCxnSpPr/>
            <p:nvPr/>
          </p:nvCxnSpPr>
          <p:spPr>
            <a:xfrm flipH="1" flipV="1">
              <a:off x="10696755" y="3535703"/>
              <a:ext cx="319177" cy="649803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 flipH="1" flipV="1">
              <a:off x="10990055" y="3240995"/>
              <a:ext cx="280356" cy="1061834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 flipV="1">
              <a:off x="11589589" y="3561581"/>
              <a:ext cx="47445" cy="667056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19012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" y="2153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Compte rendu de l’opération Fontaine de Nîmes des 7-8 décembre 2021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1" y="488836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Résultats du test TRACI</a:t>
            </a:r>
            <a:endParaRPr lang="fr-FR" sz="2000" i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345057" y="1072063"/>
            <a:ext cx="11542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i="1" u="sng" dirty="0" smtClean="0"/>
              <a:t>Comparaison au modèle numérique :</a:t>
            </a:r>
            <a:endParaRPr lang="fr-FR" sz="2200" i="1" dirty="0" smtClean="0"/>
          </a:p>
          <a:p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Correction de la géométrie à partir des images vidéos complètes: Volumes sous-estimés en Ver1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3" t="10618" r="18151" b="24830"/>
          <a:stretch/>
        </p:blipFill>
        <p:spPr>
          <a:xfrm>
            <a:off x="5564179" y="3540169"/>
            <a:ext cx="6323021" cy="3037042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3" t="10411" r="17928" b="27474"/>
          <a:stretch/>
        </p:blipFill>
        <p:spPr>
          <a:xfrm>
            <a:off x="345057" y="2180059"/>
            <a:ext cx="6719521" cy="305767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659878" y="3082485"/>
            <a:ext cx="70442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i="1" dirty="0" smtClean="0"/>
              <a:t>Ver1</a:t>
            </a:r>
            <a:endParaRPr lang="fr-FR" sz="2200" i="1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7584726" y="4291387"/>
            <a:ext cx="70442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200" i="1" dirty="0" smtClean="0"/>
              <a:t>Ver2</a:t>
            </a:r>
            <a:endParaRPr lang="fr-FR" sz="2200" i="1" dirty="0" smtClean="0"/>
          </a:p>
        </p:txBody>
      </p:sp>
      <p:sp>
        <p:nvSpPr>
          <p:cNvPr id="25" name="ZoneTexte 24"/>
          <p:cNvSpPr txBox="1"/>
          <p:nvPr/>
        </p:nvSpPr>
        <p:spPr>
          <a:xfrm>
            <a:off x="2338361" y="5918973"/>
            <a:ext cx="1133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Vasque</a:t>
            </a:r>
          </a:p>
        </p:txBody>
      </p:sp>
      <p:cxnSp>
        <p:nvCxnSpPr>
          <p:cNvPr id="26" name="Connecteur droit 25"/>
          <p:cNvCxnSpPr/>
          <p:nvPr/>
        </p:nvCxnSpPr>
        <p:spPr>
          <a:xfrm flipH="1" flipV="1">
            <a:off x="3238498" y="6167887"/>
            <a:ext cx="2541201" cy="24083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805057" y="5118500"/>
            <a:ext cx="1533304" cy="80047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ZoneTexte 28"/>
          <p:cNvSpPr txBox="1"/>
          <p:nvPr/>
        </p:nvSpPr>
        <p:spPr>
          <a:xfrm>
            <a:off x="2695930" y="5532286"/>
            <a:ext cx="1133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accent6"/>
                </a:solidFill>
              </a:rPr>
              <a:t>Aven</a:t>
            </a:r>
          </a:p>
        </p:txBody>
      </p:sp>
      <p:cxnSp>
        <p:nvCxnSpPr>
          <p:cNvPr id="30" name="Connecteur droit 29"/>
          <p:cNvCxnSpPr/>
          <p:nvPr/>
        </p:nvCxnSpPr>
        <p:spPr>
          <a:xfrm flipH="1" flipV="1">
            <a:off x="3364302" y="5763609"/>
            <a:ext cx="2731698" cy="386924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/>
          <p:nvPr/>
        </p:nvCxnSpPr>
        <p:spPr>
          <a:xfrm>
            <a:off x="1173192" y="4897709"/>
            <a:ext cx="1512539" cy="716179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lèche à angle droit 6"/>
          <p:cNvSpPr/>
          <p:nvPr/>
        </p:nvSpPr>
        <p:spPr>
          <a:xfrm rot="5400000">
            <a:off x="3765202" y="4998305"/>
            <a:ext cx="1350033" cy="147080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ZoneTexte 35"/>
          <p:cNvSpPr txBox="1"/>
          <p:nvPr/>
        </p:nvSpPr>
        <p:spPr>
          <a:xfrm>
            <a:off x="8809298" y="2713153"/>
            <a:ext cx="1133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Injection</a:t>
            </a:r>
          </a:p>
        </p:txBody>
      </p:sp>
      <p:cxnSp>
        <p:nvCxnSpPr>
          <p:cNvPr id="37" name="Connecteur droit 36"/>
          <p:cNvCxnSpPr/>
          <p:nvPr/>
        </p:nvCxnSpPr>
        <p:spPr>
          <a:xfrm flipH="1" flipV="1">
            <a:off x="9747849" y="3047152"/>
            <a:ext cx="1708031" cy="104177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/>
          <p:cNvCxnSpPr/>
          <p:nvPr/>
        </p:nvCxnSpPr>
        <p:spPr>
          <a:xfrm>
            <a:off x="6538823" y="2744778"/>
            <a:ext cx="2270475" cy="186499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74535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" y="2153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Compte rendu de l’opération Fontaine de Nîmes des 7-8 décembre 2021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1" y="488836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Résultats du test TRACI</a:t>
            </a:r>
            <a:endParaRPr lang="fr-FR" sz="2000" i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345057" y="1072063"/>
            <a:ext cx="115421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i="1" u="sng" dirty="0" smtClean="0"/>
              <a:t>Comparaison au modèle numérique :</a:t>
            </a:r>
            <a:endParaRPr lang="fr-FR" sz="2200" i="1" dirty="0" smtClean="0"/>
          </a:p>
          <a:p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Comparaisons entre simulations et restitution réelle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567" y="2446986"/>
            <a:ext cx="8338949" cy="416947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729931" y="2304056"/>
            <a:ext cx="3157269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Amélioration du modèle numérique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Reste incertitude importante sur le temps de transit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Besoin d’améliorer encore la géométrie, à priori volumes toujours sous-estimés</a:t>
            </a:r>
            <a:endParaRPr lang="fr-FR" sz="2200" i="1" dirty="0" smtClean="0"/>
          </a:p>
        </p:txBody>
      </p:sp>
    </p:spTree>
    <p:extLst>
      <p:ext uri="{BB962C8B-B14F-4D97-AF65-F5344CB8AC3E}">
        <p14:creationId xmlns:p14="http://schemas.microsoft.com/office/powerpoint/2010/main" val="3878473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" y="2153"/>
            <a:ext cx="12191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 smtClean="0"/>
              <a:t>Compte rendu de l’opération Fontaine de Nîmes des 7-8 décembre 2021</a:t>
            </a:r>
            <a:endParaRPr lang="fr-FR" sz="3200" dirty="0"/>
          </a:p>
        </p:txBody>
      </p:sp>
      <p:sp>
        <p:nvSpPr>
          <p:cNvPr id="5" name="ZoneTexte 4"/>
          <p:cNvSpPr txBox="1"/>
          <p:nvPr/>
        </p:nvSpPr>
        <p:spPr>
          <a:xfrm>
            <a:off x="1" y="488836"/>
            <a:ext cx="1219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i="1" dirty="0" smtClean="0"/>
              <a:t>Résultats du test TRACI</a:t>
            </a:r>
            <a:endParaRPr lang="fr-FR" sz="2000" i="1" dirty="0"/>
          </a:p>
        </p:txBody>
      </p:sp>
      <p:sp>
        <p:nvSpPr>
          <p:cNvPr id="23" name="ZoneTexte 22"/>
          <p:cNvSpPr txBox="1"/>
          <p:nvPr/>
        </p:nvSpPr>
        <p:spPr>
          <a:xfrm>
            <a:off x="345057" y="1072063"/>
            <a:ext cx="1154214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i="1" u="sng" dirty="0" smtClean="0"/>
              <a:t>Prochaines étapes :</a:t>
            </a:r>
            <a:endParaRPr lang="fr-FR" sz="2200" i="1" dirty="0" smtClean="0"/>
          </a:p>
          <a:p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Améliorer le modèle par l’acquisition de la géométrie par imagerie acoustique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2 autres localisations d’injections possibles (siphon 67 et galerie </a:t>
            </a:r>
            <a:r>
              <a:rPr lang="fr-FR" sz="2200" i="1" dirty="0" err="1" smtClean="0"/>
              <a:t>Mazauric</a:t>
            </a:r>
            <a:r>
              <a:rPr lang="fr-FR" sz="2200" i="1" dirty="0" smtClean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Amélioration du TRACI :</a:t>
            </a:r>
          </a:p>
          <a:p>
            <a:r>
              <a:rPr lang="fr-FR" sz="2200" i="1" dirty="0"/>
              <a:t>	</a:t>
            </a:r>
            <a:r>
              <a:rPr lang="fr-FR" sz="2200" i="1" dirty="0" smtClean="0"/>
              <a:t>- changer de « tête » d’injection</a:t>
            </a:r>
          </a:p>
          <a:p>
            <a:r>
              <a:rPr lang="fr-FR" sz="2200" i="1" dirty="0"/>
              <a:t>	</a:t>
            </a:r>
            <a:r>
              <a:rPr lang="fr-FR" sz="2200" i="1" dirty="0" smtClean="0"/>
              <a:t>- injections programmées</a:t>
            </a:r>
          </a:p>
          <a:p>
            <a:r>
              <a:rPr lang="fr-FR" sz="2200" i="1" dirty="0"/>
              <a:t>	</a:t>
            </a:r>
            <a:r>
              <a:rPr lang="fr-FR" sz="2200" i="1" dirty="0" smtClean="0"/>
              <a:t>- possibilité de recharger la batterie</a:t>
            </a:r>
          </a:p>
          <a:p>
            <a:r>
              <a:rPr lang="fr-FR" sz="2200" i="1" dirty="0"/>
              <a:t>	</a:t>
            </a:r>
            <a:r>
              <a:rPr lang="fr-FR" sz="2200" i="1" dirty="0" smtClean="0"/>
              <a:t>- bouton de purge</a:t>
            </a:r>
          </a:p>
          <a:p>
            <a:endParaRPr lang="fr-FR" sz="2200" i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200" i="1" dirty="0" smtClean="0"/>
              <a:t>Communications ? (reportage + rapport)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14"/>
          <a:stretch/>
        </p:blipFill>
        <p:spPr>
          <a:xfrm>
            <a:off x="6671658" y="2857167"/>
            <a:ext cx="5362190" cy="389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60149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413</Words>
  <Application>Microsoft Office PowerPoint</Application>
  <PresentationFormat>Grand écran</PresentationFormat>
  <Paragraphs>95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Fischer</dc:creator>
  <cp:lastModifiedBy>Pierre Fischer</cp:lastModifiedBy>
  <cp:revision>14</cp:revision>
  <dcterms:created xsi:type="dcterms:W3CDTF">2022-01-05T08:26:58Z</dcterms:created>
  <dcterms:modified xsi:type="dcterms:W3CDTF">2022-01-05T11:19:07Z</dcterms:modified>
</cp:coreProperties>
</file>