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6" r:id="rId2"/>
    <p:sldId id="258" r:id="rId3"/>
    <p:sldId id="287" r:id="rId4"/>
    <p:sldId id="298" r:id="rId5"/>
    <p:sldId id="299" r:id="rId6"/>
    <p:sldId id="300" r:id="rId7"/>
    <p:sldId id="290" r:id="rId8"/>
    <p:sldId id="301" r:id="rId9"/>
    <p:sldId id="302" r:id="rId10"/>
    <p:sldId id="304" r:id="rId11"/>
    <p:sldId id="305" r:id="rId12"/>
    <p:sldId id="306" r:id="rId13"/>
    <p:sldId id="307" r:id="rId14"/>
    <p:sldId id="308" r:id="rId15"/>
    <p:sldId id="311" r:id="rId16"/>
    <p:sldId id="316" r:id="rId17"/>
    <p:sldId id="317" r:id="rId18"/>
    <p:sldId id="315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F0FA"/>
    <a:srgbClr val="FFFF00"/>
    <a:srgbClr val="770E10"/>
    <a:srgbClr val="FF13A6"/>
    <a:srgbClr val="660066"/>
    <a:srgbClr val="7E8F2B"/>
    <a:srgbClr val="4DBEEE"/>
    <a:srgbClr val="77AC30"/>
    <a:srgbClr val="CAD2D0"/>
    <a:srgbClr val="A6AA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6" autoAdjust="0"/>
    <p:restoredTop sz="91057" autoAdjust="0"/>
  </p:normalViewPr>
  <p:slideViewPr>
    <p:cSldViewPr snapToGrid="0">
      <p:cViewPr varScale="1">
        <p:scale>
          <a:sx n="50" d="100"/>
          <a:sy n="50" d="100"/>
        </p:scale>
        <p:origin x="1066" y="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4500BD-725A-4E9D-8A66-9E84CA1EBDF3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9AC60-774A-494E-B8DE-462F9252BB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7033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9AC60-774A-494E-B8DE-462F9252BB6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947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9AC60-774A-494E-B8DE-462F9252BB63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8295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9AC60-774A-494E-B8DE-462F9252BB63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0855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9AC60-774A-494E-B8DE-462F9252BB63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7112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9AC60-774A-494E-B8DE-462F9252BB63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7212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9AC60-774A-494E-B8DE-462F9252BB63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90689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9AC60-774A-494E-B8DE-462F9252BB63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2677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9AC60-774A-494E-B8DE-462F9252BB63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95159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9AC60-774A-494E-B8DE-462F9252BB63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79907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9AC60-774A-494E-B8DE-462F9252BB63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308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B8EE1F-2D8A-4EB1-ACAC-48BA2A1EB5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96B5A5C-9C72-441F-B11B-980FAD0AC9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79B0AB-19F3-4E4D-ADA6-2EB6F889C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6E45-91FD-4927-9A1F-33A38A952B0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75DA96-27AE-48E9-A250-8E5331D4A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221221-1B22-4D14-BBA9-D5FCC6B0E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BDD72-C715-4E13-9BDA-4256AE1E09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186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2E4E08-B5ED-41D4-BF25-0F0C46206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1D2F34-362D-4388-815D-0DF9BE2A6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A71FE3-DA58-4FBA-905B-DEEA01653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6E45-91FD-4927-9A1F-33A38A952B0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40B144-ED80-44E3-A8DC-B931A2209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F57BFE-E143-4B2E-888B-188500A8F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BDD72-C715-4E13-9BDA-4256AE1E09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7586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678198-5C67-4769-8E66-890A53143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DB5CE8-C0DC-4ED9-8656-3D3382674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5CACFC-C1DF-43ED-BA6A-0BA824CC3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6E45-91FD-4927-9A1F-33A38A952B0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582D40-179E-493D-838E-825E1CF5A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0C9EA9-4C11-448F-B706-DF2F5D60E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BDD72-C715-4E13-9BDA-4256AE1E09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5756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68C009-942C-48AF-A6A8-8D5D85F93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D7F154-601D-425A-921C-33F415D410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ABE0620-C81C-43C2-A882-0958166B42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58529D-D58B-43BB-A971-8E0587046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6E45-91FD-4927-9A1F-33A38A952B0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852A299-EEF7-4F00-A27D-9E484C951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A11AA6A-EE54-499A-9DF2-B7C8930D9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BDD72-C715-4E13-9BDA-4256AE1E09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3023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BD039E-02E4-4B1A-855A-6063159BB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D047DD-20F9-4ACD-9BB5-72C6482C7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5E6CC44-F327-4317-9445-3CDCAF8BB3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7CB0140-4EF8-4BBF-A975-7F23322DB8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75E2C01-9CFC-4F64-8AB4-A84C8F47AE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4687371-1437-4929-9935-1468B7D11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6E45-91FD-4927-9A1F-33A38A952B0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D252B78-08EC-4935-9E4A-BF08C45EE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6DB9487-829E-4252-8F04-DEBE3DFB2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BDD72-C715-4E13-9BDA-4256AE1E09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7368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7A9170-8B49-4BB7-A9CA-130FF5DB6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72DAB18-F2B9-496A-B627-81AAACFF1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6E45-91FD-4927-9A1F-33A38A952B0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95757D2-4F28-4469-A746-BAC63C5AC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25D42EB-10B3-4C49-8463-267BC2E83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BDD72-C715-4E13-9BDA-4256AE1E09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5757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F4EB693-799E-417A-820A-2B6E89D92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6E45-91FD-4927-9A1F-33A38A952B0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69B3148-07EF-4138-9A37-888324D23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ACB2AD-FB2E-430C-87C6-7638B2305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BDD72-C715-4E13-9BDA-4256AE1E09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293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607B3A-2F5E-4E40-AACC-E818132DA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94FBF4-E3B8-4326-AE2E-37B5864BD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2AB3842-A7B8-4D92-AFFB-29512D6EA0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FC967D1-5AFF-4D98-BC6B-25ABE5B46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6E45-91FD-4927-9A1F-33A38A952B0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517B9EF-E330-49D7-AD3A-D685BFFB8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B88F661-0D01-4901-AF34-42744C9CB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BDD72-C715-4E13-9BDA-4256AE1E09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6289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FFF99B-12B0-452B-872D-82A72F83B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EDED6F0-B5DC-43EB-A499-3B8A9CF619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7AC6BEA-065C-4A64-8C5F-CC040D4E3C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75B3A9-0FE7-4C74-8857-90EC6C250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6E45-91FD-4927-9A1F-33A38A952B0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A0120BA-8C9A-44B3-8125-AD68E0DCB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978C51-8C21-46C9-9D3D-9A95F3F6E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BDD72-C715-4E13-9BDA-4256AE1E09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3632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A25E9D-99CF-4D17-BE2B-F75637A61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86C98DC-E307-4711-823C-1309147A09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1416CE-E427-4737-8779-A20CD2EE7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6E45-91FD-4927-9A1F-33A38A952B0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82BA2E-5D03-4FEA-B4F7-B62FDF320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3406A2-2B37-41C6-BD25-01E686C11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BDD72-C715-4E13-9BDA-4256AE1E09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8157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947B6FE-79D5-4502-9EC1-D9F0BB3D91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244734A-FCA2-4F86-9355-C4E326DF37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3EF585-0594-4E71-9424-AC94C86B5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6E45-91FD-4927-9A1F-33A38A952B0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07B5381-1AAC-4DD7-99D5-F3B0BC1BD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FEF143-B87D-4A16-A03C-83C7C9D9E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BDD72-C715-4E13-9BDA-4256AE1E09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8788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284B2F9-EA6D-4479-A3E1-47608E416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5CF26A0-E27D-41BC-B58F-054E144F22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D26BEF-05AA-4D0C-93B8-5851EB0780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A76E45-91FD-4927-9A1F-33A38A952B0D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AFF4D4-C268-450F-A014-988D426ECE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BD6BDEF-8734-4F0B-9DCB-375A68830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BDD72-C715-4E13-9BDA-4256AE1E09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86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6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1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CF47AF-1FB0-46DE-B1B2-ACD22C5124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0259" y="-32575"/>
            <a:ext cx="8263847" cy="2387600"/>
          </a:xfrm>
        </p:spPr>
        <p:txBody>
          <a:bodyPr>
            <a:normAutofit/>
          </a:bodyPr>
          <a:lstStyle/>
          <a:p>
            <a:r>
              <a:rPr lang="fr-FR" dirty="0"/>
              <a:t>ROBEX</a:t>
            </a:r>
            <a:br>
              <a:rPr lang="fr-FR" dirty="0"/>
            </a:br>
            <a:r>
              <a:rPr lang="fr-FR" sz="3200" b="1" dirty="0" err="1"/>
              <a:t>ROB</a:t>
            </a:r>
            <a:r>
              <a:rPr lang="fr-FR" sz="3200" dirty="0" err="1"/>
              <a:t>otique</a:t>
            </a:r>
            <a:r>
              <a:rPr lang="fr-FR" sz="3200" dirty="0"/>
              <a:t> d’</a:t>
            </a:r>
            <a:r>
              <a:rPr lang="fr-FR" sz="3200" b="1" dirty="0"/>
              <a:t>Ex</a:t>
            </a:r>
            <a:r>
              <a:rPr lang="fr-FR" sz="3200" dirty="0"/>
              <a:t>ploration Autonome 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A9692B5-C303-4DFC-B18B-D1BC66E8FC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4838" y="4396969"/>
            <a:ext cx="6438472" cy="2461031"/>
          </a:xfrm>
        </p:spPr>
        <p:txBody>
          <a:bodyPr>
            <a:normAutofit fontScale="92500"/>
          </a:bodyPr>
          <a:lstStyle/>
          <a:p>
            <a:pPr algn="l"/>
            <a:r>
              <a:rPr lang="fr-FR" u="sng" dirty="0"/>
              <a:t>5 défis applicatifs, en robotique marine : </a:t>
            </a:r>
          </a:p>
          <a:p>
            <a:pPr algn="l"/>
            <a:endParaRPr lang="fr-FR" sz="1500" dirty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fr-FR" dirty="0"/>
              <a:t>RAMP : </a:t>
            </a:r>
            <a:r>
              <a:rPr lang="fr-FR" i="1" dirty="0"/>
              <a:t>Rapid </a:t>
            </a:r>
            <a:r>
              <a:rPr lang="fr-FR" i="1" dirty="0" err="1"/>
              <a:t>Assessment</a:t>
            </a:r>
            <a:r>
              <a:rPr lang="fr-FR" i="1" dirty="0"/>
              <a:t> of Marine Pollution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fr-FR" dirty="0"/>
              <a:t>FAUV : Flottille d’</a:t>
            </a:r>
            <a:r>
              <a:rPr lang="fr-FR" dirty="0" err="1"/>
              <a:t>AUVs</a:t>
            </a:r>
            <a:r>
              <a:rPr lang="fr-FR" dirty="0"/>
              <a:t> Furtifs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fr-FR" dirty="0"/>
              <a:t>AUV Nourrice : Cartographie Collaborative Grand Fond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fr-FR" dirty="0"/>
              <a:t>REK : </a:t>
            </a:r>
            <a:r>
              <a:rPr lang="fr-FR" i="1" dirty="0"/>
              <a:t>Karst Exploration </a:t>
            </a:r>
            <a:r>
              <a:rPr lang="fr-FR" i="1" dirty="0" err="1"/>
              <a:t>with</a:t>
            </a:r>
            <a:r>
              <a:rPr lang="fr-FR" i="1" dirty="0"/>
              <a:t> Robots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fr-FR" dirty="0"/>
              <a:t>LAD : Lutte Anti-Drone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50DDF4D-52E2-4FFD-94A3-7331E20815B7}"/>
              </a:ext>
            </a:extLst>
          </p:cNvPr>
          <p:cNvGrpSpPr/>
          <p:nvPr/>
        </p:nvGrpSpPr>
        <p:grpSpPr>
          <a:xfrm>
            <a:off x="461934" y="2238279"/>
            <a:ext cx="6572834" cy="4076592"/>
            <a:chOff x="132766" y="2663437"/>
            <a:chExt cx="6572834" cy="4076592"/>
          </a:xfrm>
        </p:grpSpPr>
        <p:sp>
          <p:nvSpPr>
            <p:cNvPr id="4" name="Sous-titre 2">
              <a:extLst>
                <a:ext uri="{FF2B5EF4-FFF2-40B4-BE49-F238E27FC236}">
                  <a16:creationId xmlns:a16="http://schemas.microsoft.com/office/drawing/2014/main" id="{FDC02A16-8553-4271-AAC4-9050E639FDDB}"/>
                </a:ext>
              </a:extLst>
            </p:cNvPr>
            <p:cNvSpPr txBox="1">
              <a:spLocks/>
            </p:cNvSpPr>
            <p:nvPr/>
          </p:nvSpPr>
          <p:spPr>
            <a:xfrm>
              <a:off x="267128" y="2663437"/>
              <a:ext cx="6438472" cy="395245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fr-FR" u="sng" dirty="0"/>
                <a:t>Une équipe du </a:t>
              </a:r>
              <a:r>
                <a:rPr lang="fr-FR" u="sng" dirty="0" err="1"/>
                <a:t>LabSTICC</a:t>
              </a:r>
              <a:r>
                <a:rPr lang="fr-FR" u="sng" dirty="0"/>
                <a:t> :</a:t>
              </a:r>
            </a:p>
            <a:p>
              <a:pPr algn="l"/>
              <a:r>
                <a:rPr lang="fr-FR" dirty="0"/>
                <a:t> </a:t>
              </a:r>
            </a:p>
            <a:p>
              <a:pPr marL="800100" lvl="1" indent="-342900" algn="l">
                <a:buFont typeface="Arial" panose="020B0604020202020204" pitchFamily="34" charset="0"/>
                <a:buChar char="•"/>
              </a:pPr>
              <a:r>
                <a:rPr lang="fr-FR" dirty="0"/>
                <a:t>Lionel LAPIERRE</a:t>
              </a:r>
            </a:p>
            <a:p>
              <a:pPr marL="800100" lvl="1" indent="-342900" algn="l">
                <a:buFont typeface="Arial" panose="020B0604020202020204" pitchFamily="34" charset="0"/>
                <a:buChar char="•"/>
              </a:pPr>
              <a:r>
                <a:rPr lang="fr-FR" dirty="0"/>
                <a:t>Luc JAULIN</a:t>
              </a:r>
            </a:p>
            <a:p>
              <a:pPr marL="800100" lvl="1" indent="-342900" algn="l">
                <a:buFont typeface="Arial" panose="020B0604020202020204" pitchFamily="34" charset="0"/>
                <a:buChar char="•"/>
              </a:pPr>
              <a:r>
                <a:rPr lang="fr-FR" dirty="0"/>
                <a:t>Simon ROHOU</a:t>
              </a:r>
            </a:p>
            <a:p>
              <a:pPr marL="800100" lvl="1" indent="-342900" algn="l">
                <a:buFont typeface="Arial" panose="020B0604020202020204" pitchFamily="34" charset="0"/>
                <a:buChar char="•"/>
              </a:pPr>
              <a:r>
                <a:rPr lang="fr-FR" dirty="0"/>
                <a:t>Fabrice LE BARS</a:t>
              </a:r>
            </a:p>
            <a:p>
              <a:pPr marL="800100" lvl="1" indent="-342900" algn="l">
                <a:buFont typeface="Arial" panose="020B0604020202020204" pitchFamily="34" charset="0"/>
                <a:buChar char="•"/>
              </a:pPr>
              <a:r>
                <a:rPr lang="fr-FR" dirty="0"/>
                <a:t>Benoit ZERR</a:t>
              </a:r>
            </a:p>
            <a:p>
              <a:pPr marL="800100" lvl="1" indent="-342900" algn="l">
                <a:buFont typeface="Arial" panose="020B0604020202020204" pitchFamily="34" charset="0"/>
                <a:buChar char="•"/>
              </a:pPr>
              <a:r>
                <a:rPr lang="fr-FR" dirty="0"/>
                <a:t>Natacha CAOUREN</a:t>
              </a:r>
            </a:p>
            <a:p>
              <a:pPr marL="800100" lvl="1" indent="-342900" algn="l">
                <a:buFont typeface="Arial" panose="020B0604020202020204" pitchFamily="34" charset="0"/>
                <a:buChar char="•"/>
              </a:pPr>
              <a:r>
                <a:rPr lang="fr-FR" dirty="0"/>
                <a:t>Christophe VIEL</a:t>
              </a:r>
            </a:p>
            <a:p>
              <a:pPr marL="800100" lvl="1" indent="-342900" algn="l">
                <a:buFont typeface="Arial" panose="020B0604020202020204" pitchFamily="34" charset="0"/>
                <a:buChar char="•"/>
              </a:pPr>
              <a:r>
                <a:rPr lang="fr-FR" dirty="0"/>
                <a:t>Franck RUFFIER</a:t>
              </a:r>
            </a:p>
            <a:p>
              <a:pPr marL="800100" lvl="1" indent="-342900" algn="l">
                <a:buFont typeface="Arial" panose="020B0604020202020204" pitchFamily="34" charset="0"/>
                <a:buChar char="•"/>
              </a:pPr>
              <a:r>
                <a:rPr lang="fr-FR" dirty="0"/>
                <a:t>Damien MASSE</a:t>
              </a:r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F521868-85A6-45C8-9EF8-BA874529B5F0}"/>
                </a:ext>
              </a:extLst>
            </p:cNvPr>
            <p:cNvGrpSpPr/>
            <p:nvPr/>
          </p:nvGrpSpPr>
          <p:grpSpPr>
            <a:xfrm>
              <a:off x="132766" y="3524039"/>
              <a:ext cx="4028266" cy="3215990"/>
              <a:chOff x="132766" y="3524039"/>
              <a:chExt cx="4028266" cy="3215990"/>
            </a:xfrm>
          </p:grpSpPr>
          <p:sp>
            <p:nvSpPr>
              <p:cNvPr id="5" name="Accolade fermante 4">
                <a:extLst>
                  <a:ext uri="{FF2B5EF4-FFF2-40B4-BE49-F238E27FC236}">
                    <a16:creationId xmlns:a16="http://schemas.microsoft.com/office/drawing/2014/main" id="{79BC4715-3665-4BEC-8592-D30C9AF9B8F3}"/>
                  </a:ext>
                </a:extLst>
              </p:cNvPr>
              <p:cNvSpPr/>
              <p:nvPr/>
            </p:nvSpPr>
            <p:spPr>
              <a:xfrm>
                <a:off x="3154164" y="3524039"/>
                <a:ext cx="147464" cy="2601445"/>
              </a:xfrm>
              <a:prstGeom prst="rightBrace">
                <a:avLst>
                  <a:gd name="adj1" fmla="val 18381"/>
                  <a:gd name="adj2" fmla="val 50637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" name="Accolade fermante 5">
                <a:extLst>
                  <a:ext uri="{FF2B5EF4-FFF2-40B4-BE49-F238E27FC236}">
                    <a16:creationId xmlns:a16="http://schemas.microsoft.com/office/drawing/2014/main" id="{13DF75C8-63A5-4620-8952-B7ED1FCC8A61}"/>
                  </a:ext>
                </a:extLst>
              </p:cNvPr>
              <p:cNvSpPr/>
              <p:nvPr/>
            </p:nvSpPr>
            <p:spPr>
              <a:xfrm flipH="1">
                <a:off x="603694" y="5592285"/>
                <a:ext cx="173516" cy="533199"/>
              </a:xfrm>
              <a:prstGeom prst="righ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7" name="Picture 2" descr="Fichier:Logo ENSTA-2025.svg — Wikipédia">
                <a:extLst>
                  <a:ext uri="{FF2B5EF4-FFF2-40B4-BE49-F238E27FC236}">
                    <a16:creationId xmlns:a16="http://schemas.microsoft.com/office/drawing/2014/main" id="{1694438B-8963-42E8-A7F8-F10EFFFBC9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28371" y="4256615"/>
                <a:ext cx="732661" cy="67350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02" name="Picture 6" descr="Centre national de la recherche scientifique — Wikipédia">
                <a:extLst>
                  <a:ext uri="{FF2B5EF4-FFF2-40B4-BE49-F238E27FC236}">
                    <a16:creationId xmlns:a16="http://schemas.microsoft.com/office/drawing/2014/main" id="{1E88771E-6A2A-4849-887D-5B8D44DF4A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2766" y="5686791"/>
                <a:ext cx="344185" cy="3441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06" name="Picture 10" descr="Charte graphique UBO et Logos à disposition des partenaires ...">
                <a:extLst>
                  <a:ext uri="{FF2B5EF4-FFF2-40B4-BE49-F238E27FC236}">
                    <a16:creationId xmlns:a16="http://schemas.microsoft.com/office/drawing/2014/main" id="{B2F6634D-CD34-430A-9E1C-1830574318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040" t="22922" r="54495"/>
              <a:stretch/>
            </p:blipFill>
            <p:spPr bwMode="auto">
              <a:xfrm>
                <a:off x="3301628" y="6231956"/>
                <a:ext cx="750538" cy="5080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3D17A2D0-4C54-4E48-9988-A713A5679AC6}"/>
              </a:ext>
            </a:extLst>
          </p:cNvPr>
          <p:cNvSpPr/>
          <p:nvPr/>
        </p:nvSpPr>
        <p:spPr>
          <a:xfrm>
            <a:off x="5004838" y="1786301"/>
            <a:ext cx="7187161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u="sng" dirty="0">
                <a:latin typeface="CIDFont+F2"/>
              </a:rPr>
              <a:t>Positionnement scientifique</a:t>
            </a:r>
          </a:p>
          <a:p>
            <a:endParaRPr lang="fr-FR" sz="1600" dirty="0">
              <a:latin typeface="CIDFont+F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latin typeface="CIDFont+F2"/>
              </a:rPr>
              <a:t>Outils ensemblistes pour la robotique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latin typeface="CIDFont+F2"/>
              </a:rPr>
              <a:t>Navigation référencée terrain, robuste sans GNSS &amp; SLAM ensembliste en milieux contraints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Commande non linéaire reconfigurable &amp; locomotion bio-inspirée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Coopération </a:t>
            </a:r>
            <a:r>
              <a:rPr lang="fr-FR" dirty="0" err="1"/>
              <a:t>multi-robots</a:t>
            </a:r>
            <a:endParaRPr lang="fr-F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Garantie de performance &amp; autonomie décisionnelle</a:t>
            </a:r>
          </a:p>
        </p:txBody>
      </p:sp>
      <p:pic>
        <p:nvPicPr>
          <p:cNvPr id="1026" name="Picture 2" descr="Logo Lab-STICC — ARDYT">
            <a:extLst>
              <a:ext uri="{FF2B5EF4-FFF2-40B4-BE49-F238E27FC236}">
                <a16:creationId xmlns:a16="http://schemas.microsoft.com/office/drawing/2014/main" id="{A57EBFE9-C04B-46D2-BFAB-0AC46A853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1741" y="144771"/>
            <a:ext cx="1600200" cy="732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Fichier:Logo ENSTA-2025.svg — Wikipédia">
            <a:extLst>
              <a:ext uri="{FF2B5EF4-FFF2-40B4-BE49-F238E27FC236}">
                <a16:creationId xmlns:a16="http://schemas.microsoft.com/office/drawing/2014/main" id="{DB37699F-3B8C-46CD-80DB-DE0BF5042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1" y="0"/>
            <a:ext cx="1244079" cy="114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9333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>
            <a:extLst>
              <a:ext uri="{FF2B5EF4-FFF2-40B4-BE49-F238E27FC236}">
                <a16:creationId xmlns:a16="http://schemas.microsoft.com/office/drawing/2014/main" id="{FE05C396-DD6F-460F-BD78-E072BCF53C59}"/>
              </a:ext>
            </a:extLst>
          </p:cNvPr>
          <p:cNvGrpSpPr/>
          <p:nvPr/>
        </p:nvGrpSpPr>
        <p:grpSpPr>
          <a:xfrm>
            <a:off x="192512" y="151598"/>
            <a:ext cx="3643174" cy="6554803"/>
            <a:chOff x="2452826" y="105880"/>
            <a:chExt cx="3643174" cy="655480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729C145-09CE-486E-BF3C-F451C4DAFA1C}"/>
                </a:ext>
              </a:extLst>
            </p:cNvPr>
            <p:cNvSpPr/>
            <p:nvPr/>
          </p:nvSpPr>
          <p:spPr>
            <a:xfrm>
              <a:off x="2452826" y="105880"/>
              <a:ext cx="3643174" cy="655480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26" name="Picture 2" descr="Logo Lab-STICC — ARDYT">
              <a:extLst>
                <a:ext uri="{FF2B5EF4-FFF2-40B4-BE49-F238E27FC236}">
                  <a16:creationId xmlns:a16="http://schemas.microsoft.com/office/drawing/2014/main" id="{A8C45C07-3E33-4F33-B471-55EF6C3A9C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3847" y="499031"/>
              <a:ext cx="3361325" cy="15389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6424E053-7126-46A3-9CA3-93851E77A0B9}"/>
                </a:ext>
              </a:extLst>
            </p:cNvPr>
            <p:cNvSpPr txBox="1"/>
            <p:nvPr/>
          </p:nvSpPr>
          <p:spPr>
            <a:xfrm>
              <a:off x="3194401" y="110692"/>
              <a:ext cx="23992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/>
                <a:t>Laboratoire, UMR 6285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E191482-7920-4263-A64D-470CFFDA7156}"/>
                </a:ext>
              </a:extLst>
            </p:cNvPr>
            <p:cNvSpPr/>
            <p:nvPr/>
          </p:nvSpPr>
          <p:spPr>
            <a:xfrm>
              <a:off x="2605226" y="2184934"/>
              <a:ext cx="3369947" cy="431211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8B3B628-AC90-46DD-B2CA-712B56D1E9EB}"/>
                </a:ext>
              </a:extLst>
            </p:cNvPr>
            <p:cNvSpPr txBox="1"/>
            <p:nvPr/>
          </p:nvSpPr>
          <p:spPr>
            <a:xfrm>
              <a:off x="3774095" y="2152060"/>
              <a:ext cx="856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/>
                <a:t>9 pôles</a:t>
              </a:r>
            </a:p>
          </p:txBody>
        </p: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C0F25C56-C7AF-4F4B-B1BF-D0CE0E74D340}"/>
                </a:ext>
              </a:extLst>
            </p:cNvPr>
            <p:cNvGrpSpPr/>
            <p:nvPr/>
          </p:nvGrpSpPr>
          <p:grpSpPr>
            <a:xfrm>
              <a:off x="2654078" y="2470415"/>
              <a:ext cx="1043491" cy="3920657"/>
              <a:chOff x="2549770" y="2136033"/>
              <a:chExt cx="1043491" cy="3920657"/>
            </a:xfrm>
          </p:grpSpPr>
          <p:pic>
            <p:nvPicPr>
              <p:cNvPr id="1030" name="Picture 6" descr="https://labsticc.fr/mediacenter/uploads/sqfs/picto_cyr---copie.png">
                <a:extLst>
                  <a:ext uri="{FF2B5EF4-FFF2-40B4-BE49-F238E27FC236}">
                    <a16:creationId xmlns:a16="http://schemas.microsoft.com/office/drawing/2014/main" id="{27132252-ACF7-406C-BD92-853F7A3793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7508" y="2359160"/>
                <a:ext cx="788014" cy="7880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01FEA90-EC68-435B-8642-2AD7BE12DFBE}"/>
                  </a:ext>
                </a:extLst>
              </p:cNvPr>
              <p:cNvSpPr txBox="1"/>
              <p:nvPr/>
            </p:nvSpPr>
            <p:spPr>
              <a:xfrm>
                <a:off x="2858957" y="2136033"/>
                <a:ext cx="42511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/>
                  <a:t>CYR</a:t>
                </a:r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1CA756A1-ACFA-4548-83F0-E399AEA841F8}"/>
                  </a:ext>
                </a:extLst>
              </p:cNvPr>
              <p:cNvSpPr txBox="1"/>
              <p:nvPr/>
            </p:nvSpPr>
            <p:spPr>
              <a:xfrm>
                <a:off x="2843728" y="4045655"/>
                <a:ext cx="45557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/>
                  <a:t>T2I3</a:t>
                </a:r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19856DFD-F848-4748-BAA3-7BE9FB0475B6}"/>
                  </a:ext>
                </a:extLst>
              </p:cNvPr>
              <p:cNvSpPr txBox="1"/>
              <p:nvPr/>
            </p:nvSpPr>
            <p:spPr>
              <a:xfrm>
                <a:off x="2769189" y="5037248"/>
                <a:ext cx="60465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/>
                  <a:t>SHARP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7900AF91-DBCA-4586-9C91-4496E1E381B7}"/>
                  </a:ext>
                </a:extLst>
              </p:cNvPr>
              <p:cNvSpPr txBox="1"/>
              <p:nvPr/>
            </p:nvSpPr>
            <p:spPr>
              <a:xfrm>
                <a:off x="2549770" y="3093302"/>
                <a:ext cx="104349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/>
                  <a:t>INTERACTION</a:t>
                </a:r>
              </a:p>
            </p:txBody>
          </p:sp>
          <p:pic>
            <p:nvPicPr>
              <p:cNvPr id="41" name="Picture 10" descr="https://labsticc.fr/mediacenter/uploads/sqfs/picto_interaction---copie.png">
                <a:extLst>
                  <a:ext uri="{FF2B5EF4-FFF2-40B4-BE49-F238E27FC236}">
                    <a16:creationId xmlns:a16="http://schemas.microsoft.com/office/drawing/2014/main" id="{5A0C2031-5B5E-404D-B3F0-094E48680B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9966" y="3316429"/>
                <a:ext cx="783098" cy="7830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3" name="Picture 20" descr="https://labsticc.fr/mediacenter/uploads/sqfs/picto_t2i3---copie.png">
                <a:extLst>
                  <a:ext uri="{FF2B5EF4-FFF2-40B4-BE49-F238E27FC236}">
                    <a16:creationId xmlns:a16="http://schemas.microsoft.com/office/drawing/2014/main" id="{E738B1B3-4839-4804-A3F7-F9913E61D4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60346" y="4268782"/>
                <a:ext cx="822338" cy="8223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14" descr="https://labsticc.fr/mediacenter/uploads/sqfs/picto_sharp---copie.png">
                <a:extLst>
                  <a:ext uri="{FF2B5EF4-FFF2-40B4-BE49-F238E27FC236}">
                    <a16:creationId xmlns:a16="http://schemas.microsoft.com/office/drawing/2014/main" id="{889F63E6-B812-4DE5-BDDF-0E617932D7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3359" y="5260378"/>
                <a:ext cx="796312" cy="7963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0163B3D6-1DAF-48D8-AC03-6EAE7DAA0483}"/>
                </a:ext>
              </a:extLst>
            </p:cNvPr>
            <p:cNvGrpSpPr/>
            <p:nvPr/>
          </p:nvGrpSpPr>
          <p:grpSpPr>
            <a:xfrm>
              <a:off x="3700755" y="2470415"/>
              <a:ext cx="807405" cy="3930877"/>
              <a:chOff x="4917367" y="2722678"/>
              <a:chExt cx="807405" cy="3930877"/>
            </a:xfrm>
          </p:grpSpPr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10B45719-8C5A-4EE6-8A1C-33A011747471}"/>
                  </a:ext>
                </a:extLst>
              </p:cNvPr>
              <p:cNvSpPr txBox="1"/>
              <p:nvPr/>
            </p:nvSpPr>
            <p:spPr>
              <a:xfrm>
                <a:off x="5049200" y="2722678"/>
                <a:ext cx="54373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/>
                  <a:t>DMID</a:t>
                </a:r>
              </a:p>
            </p:txBody>
          </p:sp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A9C080E4-768C-496F-B6BE-0AA718617929}"/>
                  </a:ext>
                </a:extLst>
              </p:cNvPr>
              <p:cNvSpPr txBox="1"/>
              <p:nvPr/>
            </p:nvSpPr>
            <p:spPr>
              <a:xfrm>
                <a:off x="5079657" y="4644112"/>
                <a:ext cx="48282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/>
                  <a:t>SHM</a:t>
                </a:r>
              </a:p>
            </p:txBody>
          </p:sp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72BA8747-C562-4A40-97D2-9EA71A0BC6DB}"/>
                  </a:ext>
                </a:extLst>
              </p:cNvPr>
              <p:cNvSpPr txBox="1"/>
              <p:nvPr/>
            </p:nvSpPr>
            <p:spPr>
              <a:xfrm>
                <a:off x="5068372" y="5626556"/>
                <a:ext cx="50539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/>
                  <a:t>SYPH</a:t>
                </a:r>
              </a:p>
            </p:txBody>
          </p:sp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D37B5E21-DD66-4CAA-A98B-F9C9AF6E0381}"/>
                  </a:ext>
                </a:extLst>
              </p:cNvPr>
              <p:cNvSpPr txBox="1"/>
              <p:nvPr/>
            </p:nvSpPr>
            <p:spPr>
              <a:xfrm>
                <a:off x="5009541" y="3685975"/>
                <a:ext cx="62305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/>
                  <a:t>MATRF</a:t>
                </a:r>
              </a:p>
            </p:txBody>
          </p:sp>
          <p:pic>
            <p:nvPicPr>
              <p:cNvPr id="55" name="Picture 8" descr="https://labsticc.fr/mediacenter/uploads/sqfs/picto_dmid---copie.png">
                <a:extLst>
                  <a:ext uri="{FF2B5EF4-FFF2-40B4-BE49-F238E27FC236}">
                    <a16:creationId xmlns:a16="http://schemas.microsoft.com/office/drawing/2014/main" id="{0002936F-0F3C-454D-A5B9-EF08EAB9C0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26940" y="2948697"/>
                <a:ext cx="788258" cy="7882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7" name="Picture 12" descr="https://labsticc.fr/mediacenter/uploads/sqfs/picto_matrf---copie.png">
                <a:extLst>
                  <a:ext uri="{FF2B5EF4-FFF2-40B4-BE49-F238E27FC236}">
                    <a16:creationId xmlns:a16="http://schemas.microsoft.com/office/drawing/2014/main" id="{732F30B6-C49C-4E43-870A-1BD971CC11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29520" y="3911994"/>
                <a:ext cx="783098" cy="7830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9" name="Picture 16" descr="https://labsticc.fr/mediacenter/uploads/sqfs/picto_shm---copie.png">
                <a:extLst>
                  <a:ext uri="{FF2B5EF4-FFF2-40B4-BE49-F238E27FC236}">
                    <a16:creationId xmlns:a16="http://schemas.microsoft.com/office/drawing/2014/main" id="{941A670C-3765-43C6-AD05-5F2973DFD4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7367" y="4870131"/>
                <a:ext cx="807405" cy="80740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" name="Picture 18" descr="https://labsticc.fr/mediacenter/uploads/sqfs/picto_syph---copie.png">
                <a:extLst>
                  <a:ext uri="{FF2B5EF4-FFF2-40B4-BE49-F238E27FC236}">
                    <a16:creationId xmlns:a16="http://schemas.microsoft.com/office/drawing/2014/main" id="{E1ABCAC4-2C72-4CF6-97E0-0A59F86006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20581" y="5852578"/>
                <a:ext cx="800977" cy="8009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5B9F1133-8D93-4D0A-B330-6EEDA9579C2C}"/>
                </a:ext>
              </a:extLst>
            </p:cNvPr>
            <p:cNvGrpSpPr/>
            <p:nvPr/>
          </p:nvGrpSpPr>
          <p:grpSpPr>
            <a:xfrm>
              <a:off x="4630420" y="2551332"/>
              <a:ext cx="1292993" cy="3849960"/>
              <a:chOff x="4630420" y="2705332"/>
              <a:chExt cx="1292993" cy="3849960"/>
            </a:xfrm>
            <a:solidFill>
              <a:schemeClr val="bg1"/>
            </a:solidFill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F1B9DBAA-B0E4-494F-9F01-E1A7CCCC4280}"/>
                  </a:ext>
                </a:extLst>
              </p:cNvPr>
              <p:cNvGrpSpPr/>
              <p:nvPr/>
            </p:nvGrpSpPr>
            <p:grpSpPr>
              <a:xfrm>
                <a:off x="4630420" y="2705332"/>
                <a:ext cx="1292993" cy="3849960"/>
                <a:chOff x="2785139" y="3221015"/>
                <a:chExt cx="1292993" cy="3442619"/>
              </a:xfrm>
              <a:grpFill/>
            </p:grpSpPr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CEEE1EF0-7A93-42E5-8581-7D19A0873109}"/>
                    </a:ext>
                  </a:extLst>
                </p:cNvPr>
                <p:cNvSpPr/>
                <p:nvPr/>
              </p:nvSpPr>
              <p:spPr>
                <a:xfrm>
                  <a:off x="2785139" y="3221015"/>
                  <a:ext cx="1292993" cy="3442619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pic>
              <p:nvPicPr>
                <p:cNvPr id="1028" name="Picture 4" descr="https://labsticc.fr/mediacenter/uploads/sqfs/picto_iaocean---copie.png">
                  <a:extLst>
                    <a:ext uri="{FF2B5EF4-FFF2-40B4-BE49-F238E27FC236}">
                      <a16:creationId xmlns:a16="http://schemas.microsoft.com/office/drawing/2014/main" id="{5AB2BC2C-859D-477D-9103-9CBA8A6B1F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7926" y="3529348"/>
                  <a:ext cx="1096877" cy="1096877"/>
                </a:xfrm>
                <a:prstGeom prst="rect">
                  <a:avLst/>
                </a:prstGeom>
                <a:grpFill/>
                <a:extLst/>
              </p:spPr>
            </p:pic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0D67413F-794A-4A56-A796-3B3A5E1229A1}"/>
                    </a:ext>
                  </a:extLst>
                </p:cNvPr>
                <p:cNvSpPr txBox="1"/>
                <p:nvPr/>
              </p:nvSpPr>
              <p:spPr>
                <a:xfrm>
                  <a:off x="2805702" y="3221015"/>
                  <a:ext cx="1225400" cy="3302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b="1" dirty="0"/>
                    <a:t>IA&amp;OCEAN</a:t>
                  </a:r>
                </a:p>
              </p:txBody>
            </p:sp>
          </p:grp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55214283-6353-4B4E-BFBB-06CC4B56C345}"/>
                  </a:ext>
                </a:extLst>
              </p:cNvPr>
              <p:cNvSpPr/>
              <p:nvPr/>
            </p:nvSpPr>
            <p:spPr>
              <a:xfrm>
                <a:off x="4710442" y="4346796"/>
                <a:ext cx="1096878" cy="2075053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51977342-3955-40DF-8D8F-B2D71DD05C74}"/>
                  </a:ext>
                </a:extLst>
              </p:cNvPr>
              <p:cNvSpPr/>
              <p:nvPr/>
            </p:nvSpPr>
            <p:spPr>
              <a:xfrm>
                <a:off x="4657692" y="4330076"/>
                <a:ext cx="1167194" cy="3769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b="1" dirty="0">
                    <a:solidFill>
                      <a:srgbClr val="324160"/>
                    </a:solidFill>
                    <a:latin typeface="Heebo"/>
                  </a:rPr>
                  <a:t>3 équipes</a:t>
                </a:r>
                <a:endParaRPr lang="fr-FR" b="1" i="0" dirty="0">
                  <a:solidFill>
                    <a:srgbClr val="AAC0CD"/>
                  </a:solidFill>
                  <a:effectLst/>
                  <a:latin typeface="Heebo"/>
                </a:endParaRPr>
              </a:p>
            </p:txBody>
          </p:sp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59FFE86-A856-43B1-B3F1-A450D63D83AB}"/>
                </a:ext>
              </a:extLst>
            </p:cNvPr>
            <p:cNvSpPr/>
            <p:nvPr/>
          </p:nvSpPr>
          <p:spPr>
            <a:xfrm>
              <a:off x="4639994" y="4476312"/>
              <a:ext cx="1234632" cy="18466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b="1" dirty="0">
                  <a:solidFill>
                    <a:srgbClr val="324160"/>
                  </a:solidFill>
                  <a:latin typeface="Oxygen"/>
                </a:rPr>
                <a:t>M</a:t>
              </a:r>
              <a:r>
                <a:rPr lang="fr-FR" b="1" baseline="30000" dirty="0">
                  <a:solidFill>
                    <a:srgbClr val="324160"/>
                  </a:solidFill>
                  <a:latin typeface="Oxygen"/>
                </a:rPr>
                <a:t>3</a:t>
              </a:r>
              <a:r>
                <a:rPr lang="fr-FR" dirty="0">
                  <a:solidFill>
                    <a:srgbClr val="324160"/>
                  </a:solidFill>
                  <a:latin typeface="Oxygen"/>
                </a:rPr>
                <a:t> </a:t>
              </a:r>
            </a:p>
            <a:p>
              <a:pPr algn="ctr"/>
              <a:r>
                <a:rPr lang="fr-FR" sz="1000" dirty="0">
                  <a:solidFill>
                    <a:srgbClr val="324160"/>
                  </a:solidFill>
                  <a:latin typeface="Oxygen"/>
                </a:rPr>
                <a:t>Marine Mapping </a:t>
              </a:r>
            </a:p>
            <a:p>
              <a:pPr algn="ctr"/>
              <a:r>
                <a:rPr lang="fr-FR" sz="1000" dirty="0">
                  <a:solidFill>
                    <a:srgbClr val="324160"/>
                  </a:solidFill>
                  <a:latin typeface="Oxygen"/>
                </a:rPr>
                <a:t>&amp; Metrology</a:t>
              </a:r>
            </a:p>
            <a:p>
              <a:pPr algn="ctr"/>
              <a:r>
                <a:rPr lang="fr-FR" b="1" dirty="0">
                  <a:solidFill>
                    <a:srgbClr val="324160"/>
                  </a:solidFill>
                  <a:latin typeface="Oxygen"/>
                </a:rPr>
                <a:t>OSE</a:t>
              </a:r>
            </a:p>
            <a:p>
              <a:pPr algn="ctr"/>
              <a:r>
                <a:rPr lang="fr-FR" sz="1000" dirty="0">
                  <a:solidFill>
                    <a:srgbClr val="324160"/>
                  </a:solidFill>
                  <a:latin typeface="Oxygen"/>
                </a:rPr>
                <a:t>Observations Signal </a:t>
              </a:r>
            </a:p>
            <a:p>
              <a:pPr algn="ctr"/>
              <a:r>
                <a:rPr lang="fr-FR" sz="1000" dirty="0">
                  <a:solidFill>
                    <a:srgbClr val="324160"/>
                  </a:solidFill>
                  <a:latin typeface="Oxygen"/>
                </a:rPr>
                <a:t>&amp; Environnement</a:t>
              </a:r>
            </a:p>
            <a:p>
              <a:pPr algn="ctr"/>
              <a:r>
                <a:rPr lang="fr-FR" b="1" dirty="0">
                  <a:solidFill>
                    <a:srgbClr val="324160"/>
                  </a:solidFill>
                  <a:latin typeface="Oxygen"/>
                </a:rPr>
                <a:t>ROBEX</a:t>
              </a:r>
            </a:p>
            <a:p>
              <a:pPr algn="ctr"/>
              <a:r>
                <a:rPr lang="fr-FR" sz="1000" dirty="0">
                  <a:solidFill>
                    <a:srgbClr val="324160"/>
                  </a:solidFill>
                  <a:latin typeface="Oxygen"/>
                </a:rPr>
                <a:t>Robotique </a:t>
              </a:r>
            </a:p>
            <a:p>
              <a:pPr algn="ctr"/>
              <a:r>
                <a:rPr lang="fr-FR" sz="1000" dirty="0">
                  <a:solidFill>
                    <a:srgbClr val="324160"/>
                  </a:solidFill>
                  <a:latin typeface="Oxygen"/>
                </a:rPr>
                <a:t>d’Exploration</a:t>
              </a:r>
              <a:endParaRPr lang="fr-FR" sz="1000" dirty="0"/>
            </a:p>
          </p:txBody>
        </p:sp>
      </p:grpSp>
      <p:sp>
        <p:nvSpPr>
          <p:cNvPr id="35" name="Titre 1">
            <a:extLst>
              <a:ext uri="{FF2B5EF4-FFF2-40B4-BE49-F238E27FC236}">
                <a16:creationId xmlns:a16="http://schemas.microsoft.com/office/drawing/2014/main" id="{689B1FF9-4E24-40C4-9816-986D863DBDEB}"/>
              </a:ext>
            </a:extLst>
          </p:cNvPr>
          <p:cNvSpPr txBox="1">
            <a:spLocks/>
          </p:cNvSpPr>
          <p:nvPr/>
        </p:nvSpPr>
        <p:spPr>
          <a:xfrm>
            <a:off x="4074909" y="89954"/>
            <a:ext cx="8117086" cy="9563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i="1" dirty="0"/>
              <a:t>Rapid </a:t>
            </a:r>
            <a:r>
              <a:rPr lang="fr-FR" i="1" dirty="0" err="1"/>
              <a:t>Assessment</a:t>
            </a:r>
            <a:r>
              <a:rPr lang="fr-FR" i="1" dirty="0"/>
              <a:t> of Marine Pollution</a:t>
            </a:r>
          </a:p>
        </p:txBody>
      </p:sp>
      <p:sp>
        <p:nvSpPr>
          <p:cNvPr id="36" name="Sous-titre 2">
            <a:extLst>
              <a:ext uri="{FF2B5EF4-FFF2-40B4-BE49-F238E27FC236}">
                <a16:creationId xmlns:a16="http://schemas.microsoft.com/office/drawing/2014/main" id="{7672D728-01B6-43DF-BECE-1AB3F8E8FC37}"/>
              </a:ext>
            </a:extLst>
          </p:cNvPr>
          <p:cNvSpPr txBox="1">
            <a:spLocks/>
          </p:cNvSpPr>
          <p:nvPr/>
        </p:nvSpPr>
        <p:spPr>
          <a:xfrm>
            <a:off x="4074909" y="969579"/>
            <a:ext cx="8117086" cy="51047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/>
              <a:t>RAMP, un projet structurant du pôle IA &amp; </a:t>
            </a:r>
            <a:r>
              <a:rPr lang="fr-FR" dirty="0" err="1"/>
              <a:t>Ocean</a:t>
            </a:r>
            <a:r>
              <a:rPr lang="fr-FR" dirty="0"/>
              <a:t> du </a:t>
            </a:r>
            <a:r>
              <a:rPr lang="fr-FR" dirty="0" err="1"/>
              <a:t>LabSTICC</a:t>
            </a:r>
            <a:r>
              <a:rPr lang="fr-FR" dirty="0"/>
              <a:t>.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27AAD46-A995-496E-B699-C50C804BC56B}"/>
              </a:ext>
            </a:extLst>
          </p:cNvPr>
          <p:cNvGrpSpPr/>
          <p:nvPr/>
        </p:nvGrpSpPr>
        <p:grpSpPr>
          <a:xfrm>
            <a:off x="4647648" y="2007926"/>
            <a:ext cx="6729317" cy="4549870"/>
            <a:chOff x="4647648" y="2007926"/>
            <a:chExt cx="6729317" cy="4549870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FE60B96-84C2-4023-A6A4-C6A52DFBAFFE}"/>
                </a:ext>
              </a:extLst>
            </p:cNvPr>
            <p:cNvGrpSpPr/>
            <p:nvPr/>
          </p:nvGrpSpPr>
          <p:grpSpPr>
            <a:xfrm>
              <a:off x="4647648" y="2007926"/>
              <a:ext cx="6729317" cy="4549870"/>
              <a:chOff x="4647648" y="2007926"/>
              <a:chExt cx="6729317" cy="4549870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911BDF61-D6F8-44B1-AAAC-29921DAF8D71}"/>
                  </a:ext>
                </a:extLst>
              </p:cNvPr>
              <p:cNvGrpSpPr/>
              <p:nvPr/>
            </p:nvGrpSpPr>
            <p:grpSpPr>
              <a:xfrm>
                <a:off x="4647648" y="2007926"/>
                <a:ext cx="6729317" cy="4549870"/>
                <a:chOff x="4647648" y="2007926"/>
                <a:chExt cx="6729317" cy="4549870"/>
              </a:xfrm>
            </p:grpSpPr>
            <p:grpSp>
              <p:nvGrpSpPr>
                <p:cNvPr id="12" name="Groupe 11">
                  <a:extLst>
                    <a:ext uri="{FF2B5EF4-FFF2-40B4-BE49-F238E27FC236}">
                      <a16:creationId xmlns:a16="http://schemas.microsoft.com/office/drawing/2014/main" id="{BF405238-CE1B-4B17-8A67-94C9490BD60D}"/>
                    </a:ext>
                  </a:extLst>
                </p:cNvPr>
                <p:cNvGrpSpPr/>
                <p:nvPr/>
              </p:nvGrpSpPr>
              <p:grpSpPr>
                <a:xfrm>
                  <a:off x="4647648" y="2007926"/>
                  <a:ext cx="6729317" cy="4549870"/>
                  <a:chOff x="4535525" y="2185204"/>
                  <a:chExt cx="6729317" cy="4549870"/>
                </a:xfrm>
              </p:grpSpPr>
              <p:grpSp>
                <p:nvGrpSpPr>
                  <p:cNvPr id="13" name="Groupe 12">
                    <a:extLst>
                      <a:ext uri="{FF2B5EF4-FFF2-40B4-BE49-F238E27FC236}">
                        <a16:creationId xmlns:a16="http://schemas.microsoft.com/office/drawing/2014/main" id="{DB41BAAC-71AC-45CB-860C-517A6221CF11}"/>
                      </a:ext>
                    </a:extLst>
                  </p:cNvPr>
                  <p:cNvGrpSpPr/>
                  <p:nvPr/>
                </p:nvGrpSpPr>
                <p:grpSpPr>
                  <a:xfrm>
                    <a:off x="4535525" y="2585725"/>
                    <a:ext cx="6729317" cy="3762954"/>
                    <a:chOff x="4022268" y="2192448"/>
                    <a:chExt cx="7916068" cy="4426571"/>
                  </a:xfrm>
                </p:grpSpPr>
                <p:pic>
                  <p:nvPicPr>
                    <p:cNvPr id="2" name="Image 1">
                      <a:extLst>
                        <a:ext uri="{FF2B5EF4-FFF2-40B4-BE49-F238E27FC236}">
                          <a16:creationId xmlns:a16="http://schemas.microsoft.com/office/drawing/2014/main" id="{2B8B8697-3B0D-41F6-8293-32A22F0C674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3"/>
                    <a:stretch>
                      <a:fillRect/>
                    </a:stretch>
                  </p:blipFill>
                  <p:spPr>
                    <a:xfrm>
                      <a:off x="4813601" y="2192448"/>
                      <a:ext cx="6171381" cy="4426571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" name="Picture 2" descr="Fichier:Logo ENSTA-2025.svg — Wikipédia">
                      <a:extLst>
                        <a:ext uri="{FF2B5EF4-FFF2-40B4-BE49-F238E27FC236}">
                          <a16:creationId xmlns:a16="http://schemas.microsoft.com/office/drawing/2014/main" id="{1823BB30-E09F-4742-A845-A0BF83D2848B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1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5144" t="16933" r="5644" b="19993"/>
                    <a:stretch/>
                  </p:blipFill>
                  <p:spPr bwMode="auto">
                    <a:xfrm>
                      <a:off x="4022268" y="3955887"/>
                      <a:ext cx="653612" cy="424807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38" name="Picture 2" descr="Fichier:Logo ENSTA-2025.svg — Wikipédia">
                      <a:extLst>
                        <a:ext uri="{FF2B5EF4-FFF2-40B4-BE49-F238E27FC236}">
                          <a16:creationId xmlns:a16="http://schemas.microsoft.com/office/drawing/2014/main" id="{D1C8B659-DF85-42B9-936E-67FDC1BDCFB6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1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5741" b="18286"/>
                    <a:stretch/>
                  </p:blipFill>
                  <p:spPr bwMode="auto">
                    <a:xfrm>
                      <a:off x="11085863" y="5884716"/>
                      <a:ext cx="690598" cy="550344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8" name="Picture 6" descr="Fichier:IMT Atlantique logo.png — Wikipédia">
                      <a:extLst>
                        <a:ext uri="{FF2B5EF4-FFF2-40B4-BE49-F238E27FC236}">
                          <a16:creationId xmlns:a16="http://schemas.microsoft.com/office/drawing/2014/main" id="{F8D1BA37-2CC2-4D25-86BA-0CF08F671417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1044250" y="2350231"/>
                      <a:ext cx="894086" cy="601441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  <p:pic>
                <p:nvPicPr>
                  <p:cNvPr id="46" name="Picture 2" descr="Fichier:Logo ENSTA-2025.svg — Wikipédia">
                    <a:extLst>
                      <a:ext uri="{FF2B5EF4-FFF2-40B4-BE49-F238E27FC236}">
                        <a16:creationId xmlns:a16="http://schemas.microsoft.com/office/drawing/2014/main" id="{5E3C51E3-C897-4CFD-A31E-8DC96186975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7726" t="19931" r="8417" b="18632"/>
                  <a:stretch/>
                </p:blipFill>
                <p:spPr bwMode="auto">
                  <a:xfrm>
                    <a:off x="9407873" y="2185204"/>
                    <a:ext cx="522288" cy="351748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50" name="Picture 6" descr="Fichier:IMT Atlantique logo.png — Wikipédia">
                    <a:extLst>
                      <a:ext uri="{FF2B5EF4-FFF2-40B4-BE49-F238E27FC236}">
                        <a16:creationId xmlns:a16="http://schemas.microsoft.com/office/drawing/2014/main" id="{C91EA3B7-70CE-48DE-9741-8434C3CEA93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256198" y="6223799"/>
                    <a:ext cx="760048" cy="511275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15" name="Picture 2" descr="Fichier:Logo-enib.png">
                  <a:extLst>
                    <a:ext uri="{FF2B5EF4-FFF2-40B4-BE49-F238E27FC236}">
                      <a16:creationId xmlns:a16="http://schemas.microsoft.com/office/drawing/2014/main" id="{A4CA3A32-D0B3-489D-9849-A0E0C9F8F7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08793" y="2165311"/>
                  <a:ext cx="815866" cy="3508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E53C007-0A13-4338-BD6F-8FD6795A84C5}"/>
                  </a:ext>
                </a:extLst>
              </p:cNvPr>
              <p:cNvSpPr/>
              <p:nvPr/>
            </p:nvSpPr>
            <p:spPr>
              <a:xfrm>
                <a:off x="10284884" y="5761617"/>
                <a:ext cx="227541" cy="1668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2" name="ZoneTexte 51">
                <a:extLst>
                  <a:ext uri="{FF2B5EF4-FFF2-40B4-BE49-F238E27FC236}">
                    <a16:creationId xmlns:a16="http://schemas.microsoft.com/office/drawing/2014/main" id="{2AE310F8-4F5D-49B6-8BF4-6E03065A775F}"/>
                  </a:ext>
                </a:extLst>
              </p:cNvPr>
              <p:cNvSpPr txBox="1"/>
              <p:nvPr/>
            </p:nvSpPr>
            <p:spPr>
              <a:xfrm>
                <a:off x="10233146" y="5706519"/>
                <a:ext cx="36740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/>
                  <a:t>M</a:t>
                </a:r>
                <a:r>
                  <a:rPr lang="fr-FR" sz="1200" baseline="30000" dirty="0"/>
                  <a:t>3</a:t>
                </a:r>
              </a:p>
            </p:txBody>
          </p:sp>
        </p:grpSp>
        <p:pic>
          <p:nvPicPr>
            <p:cNvPr id="26" name="Picture 4" descr="Logos available for partners | Université de Bretagne ...">
              <a:extLst>
                <a:ext uri="{FF2B5EF4-FFF2-40B4-BE49-F238E27FC236}">
                  <a16:creationId xmlns:a16="http://schemas.microsoft.com/office/drawing/2014/main" id="{EB8AF12A-4EB4-40C0-A555-864EEB0E26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0186" y="4349607"/>
              <a:ext cx="414293" cy="1764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91200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0999399-F6D6-47CA-94F7-8E6FCC5243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22" t="5324" r="8818" b="16255"/>
          <a:stretch/>
        </p:blipFill>
        <p:spPr>
          <a:xfrm>
            <a:off x="217031" y="1835992"/>
            <a:ext cx="6243263" cy="439262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53694B0-0B30-4D12-8CF4-4EDEA7B26D4B}"/>
              </a:ext>
            </a:extLst>
          </p:cNvPr>
          <p:cNvSpPr txBox="1"/>
          <p:nvPr/>
        </p:nvSpPr>
        <p:spPr>
          <a:xfrm>
            <a:off x="7048073" y="1931681"/>
            <a:ext cx="505146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Echantillonneurs verticaux autonomes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Techno ENSTA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Adaptation aux GFM et largage / hélico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Régulation robuste et nouvelles technos de ballasts hybrides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Observabilité 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Adaptation des techniques de Krigeage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Exploitation données satellitaires (CLS)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Reconstruction de modèles environnementaux contraints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mobilisation de techniques d’apprentissage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Nouveaux capteurs de polluants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Acoustique / hydrocarbures?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Autres 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 Prélèvements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7E32361-385E-4BF4-BAE6-750FD44AE767}"/>
              </a:ext>
            </a:extLst>
          </p:cNvPr>
          <p:cNvSpPr txBox="1"/>
          <p:nvPr/>
        </p:nvSpPr>
        <p:spPr>
          <a:xfrm>
            <a:off x="7090605" y="1169415"/>
            <a:ext cx="4886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Défis scientifiques et techniques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2D5619A-C5D0-45EA-A9B1-5EB1D1845F51}"/>
              </a:ext>
            </a:extLst>
          </p:cNvPr>
          <p:cNvCxnSpPr/>
          <p:nvPr/>
        </p:nvCxnSpPr>
        <p:spPr>
          <a:xfrm>
            <a:off x="6893960" y="1027906"/>
            <a:ext cx="0" cy="5598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>
            <a:extLst>
              <a:ext uri="{FF2B5EF4-FFF2-40B4-BE49-F238E27FC236}">
                <a16:creationId xmlns:a16="http://schemas.microsoft.com/office/drawing/2014/main" id="{E4D3D5F1-C02A-49C9-9D00-6ADEA9574A70}"/>
              </a:ext>
            </a:extLst>
          </p:cNvPr>
          <p:cNvSpPr txBox="1">
            <a:spLocks/>
          </p:cNvSpPr>
          <p:nvPr/>
        </p:nvSpPr>
        <p:spPr>
          <a:xfrm>
            <a:off x="318984" y="-71761"/>
            <a:ext cx="11334286" cy="9563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Défi 1 : </a:t>
            </a:r>
            <a:r>
              <a:rPr lang="fr-FR" i="1" dirty="0"/>
              <a:t>Rapid </a:t>
            </a:r>
            <a:r>
              <a:rPr lang="fr-FR" i="1" dirty="0" err="1"/>
              <a:t>Assessment</a:t>
            </a:r>
            <a:r>
              <a:rPr lang="fr-FR" i="1" dirty="0"/>
              <a:t> of Marine Pollution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0DE892D-3C2C-4A31-90A0-E22B1001CB1A}"/>
              </a:ext>
            </a:extLst>
          </p:cNvPr>
          <p:cNvSpPr txBox="1"/>
          <p:nvPr/>
        </p:nvSpPr>
        <p:spPr>
          <a:xfrm>
            <a:off x="106158" y="1169415"/>
            <a:ext cx="64918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RAMP</a:t>
            </a:r>
            <a:r>
              <a:rPr lang="fr-FR" sz="2800" dirty="0"/>
              <a:t>, phase 1 : obtention d’un modèle V0</a:t>
            </a:r>
          </a:p>
        </p:txBody>
      </p:sp>
    </p:spTree>
    <p:extLst>
      <p:ext uri="{BB962C8B-B14F-4D97-AF65-F5344CB8AC3E}">
        <p14:creationId xmlns:p14="http://schemas.microsoft.com/office/powerpoint/2010/main" val="2416376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53694B0-0B30-4D12-8CF4-4EDEA7B26D4B}"/>
              </a:ext>
            </a:extLst>
          </p:cNvPr>
          <p:cNvSpPr txBox="1"/>
          <p:nvPr/>
        </p:nvSpPr>
        <p:spPr>
          <a:xfrm>
            <a:off x="7048073" y="1931681"/>
            <a:ext cx="505146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Guidage intelligent d’AUV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Guidage suivant modèle d’environnement (</a:t>
            </a:r>
            <a:r>
              <a:rPr lang="fr-FR" i="1" dirty="0"/>
              <a:t>Physical Intelligence</a:t>
            </a:r>
            <a:r>
              <a:rPr lang="fr-FR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Echantillonnage 3D prédictif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Intégration des variations environnementales (prédiction de la dynamique du panache)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Emport d’une IA embarquée pour adapter la stratégie de mesures (planification de chemin)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Commande robuste d’AUV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Adaptation de la navigation aux contraintes des capteurs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Navigation collaborative multi véhicules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Cartographie chimique de l’environnement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7E32361-385E-4BF4-BAE6-750FD44AE767}"/>
              </a:ext>
            </a:extLst>
          </p:cNvPr>
          <p:cNvSpPr txBox="1"/>
          <p:nvPr/>
        </p:nvSpPr>
        <p:spPr>
          <a:xfrm>
            <a:off x="7090605" y="1169415"/>
            <a:ext cx="4886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Défis scientifiques et techniques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2D5619A-C5D0-45EA-A9B1-5EB1D1845F51}"/>
              </a:ext>
            </a:extLst>
          </p:cNvPr>
          <p:cNvCxnSpPr/>
          <p:nvPr/>
        </p:nvCxnSpPr>
        <p:spPr>
          <a:xfrm>
            <a:off x="6893960" y="1027906"/>
            <a:ext cx="0" cy="5598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80DE892D-3C2C-4A31-90A0-E22B1001CB1A}"/>
              </a:ext>
            </a:extLst>
          </p:cNvPr>
          <p:cNvSpPr txBox="1"/>
          <p:nvPr/>
        </p:nvSpPr>
        <p:spPr>
          <a:xfrm>
            <a:off x="106158" y="1169415"/>
            <a:ext cx="61507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RAMP</a:t>
            </a:r>
            <a:r>
              <a:rPr lang="fr-FR" sz="2800" dirty="0"/>
              <a:t>, phase 2 : localisation de la source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D452E51-639C-4A8B-A0F2-4B5B6D2815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72" t="9677" r="10000" b="13989"/>
          <a:stretch/>
        </p:blipFill>
        <p:spPr>
          <a:xfrm>
            <a:off x="222688" y="1835991"/>
            <a:ext cx="6237606" cy="4392621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C6E1475C-7C8B-4E8B-B8BE-AEDEDC189665}"/>
              </a:ext>
            </a:extLst>
          </p:cNvPr>
          <p:cNvSpPr txBox="1">
            <a:spLocks/>
          </p:cNvSpPr>
          <p:nvPr/>
        </p:nvSpPr>
        <p:spPr>
          <a:xfrm>
            <a:off x="318984" y="-71761"/>
            <a:ext cx="11334286" cy="9563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Défi 1 : </a:t>
            </a:r>
            <a:r>
              <a:rPr lang="fr-FR" i="1" dirty="0"/>
              <a:t>Rapid </a:t>
            </a:r>
            <a:r>
              <a:rPr lang="fr-FR" i="1" dirty="0" err="1"/>
              <a:t>Assessment</a:t>
            </a:r>
            <a:r>
              <a:rPr lang="fr-FR" i="1" dirty="0"/>
              <a:t> of Marine Pollution</a:t>
            </a:r>
          </a:p>
        </p:txBody>
      </p:sp>
    </p:spTree>
    <p:extLst>
      <p:ext uri="{BB962C8B-B14F-4D97-AF65-F5344CB8AC3E}">
        <p14:creationId xmlns:p14="http://schemas.microsoft.com/office/powerpoint/2010/main" val="517152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53694B0-0B30-4D12-8CF4-4EDEA7B26D4B}"/>
              </a:ext>
            </a:extLst>
          </p:cNvPr>
          <p:cNvSpPr txBox="1"/>
          <p:nvPr/>
        </p:nvSpPr>
        <p:spPr>
          <a:xfrm>
            <a:off x="7048073" y="1931681"/>
            <a:ext cx="50514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Manipulation sous-marine assistée par une flotte de ROV / AUV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Exploitation des principes de </a:t>
            </a:r>
            <a:r>
              <a:rPr lang="fr-FR" dirty="0" err="1"/>
              <a:t>Tenségrité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Interaction H/M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Repousser les horizons d’intervention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/>
              <a:t>Dérisquage</a:t>
            </a:r>
            <a:r>
              <a:rPr lang="fr-FR" dirty="0"/>
              <a:t> des opérations humaines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7E32361-385E-4BF4-BAE6-750FD44AE767}"/>
              </a:ext>
            </a:extLst>
          </p:cNvPr>
          <p:cNvSpPr txBox="1"/>
          <p:nvPr/>
        </p:nvSpPr>
        <p:spPr>
          <a:xfrm>
            <a:off x="7090605" y="1169415"/>
            <a:ext cx="4886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Défis scientifiques et techniques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2D5619A-C5D0-45EA-A9B1-5EB1D1845F51}"/>
              </a:ext>
            </a:extLst>
          </p:cNvPr>
          <p:cNvCxnSpPr/>
          <p:nvPr/>
        </p:nvCxnSpPr>
        <p:spPr>
          <a:xfrm>
            <a:off x="6893960" y="1027906"/>
            <a:ext cx="0" cy="5598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80DE892D-3C2C-4A31-90A0-E22B1001CB1A}"/>
              </a:ext>
            </a:extLst>
          </p:cNvPr>
          <p:cNvSpPr txBox="1"/>
          <p:nvPr/>
        </p:nvSpPr>
        <p:spPr>
          <a:xfrm>
            <a:off x="106158" y="1169415"/>
            <a:ext cx="63787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RAMP</a:t>
            </a:r>
            <a:r>
              <a:rPr lang="fr-FR" sz="2800" dirty="0"/>
              <a:t>, phase 3 : récupération de la source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9C6694C-BD7D-4C50-A666-DECC974B00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10" t="8490" r="11393" b="15349"/>
          <a:stretch/>
        </p:blipFill>
        <p:spPr>
          <a:xfrm>
            <a:off x="222688" y="1835990"/>
            <a:ext cx="6237606" cy="4392621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4D99C39E-BDA3-4D66-9C41-148A665EAF93}"/>
              </a:ext>
            </a:extLst>
          </p:cNvPr>
          <p:cNvSpPr txBox="1">
            <a:spLocks/>
          </p:cNvSpPr>
          <p:nvPr/>
        </p:nvSpPr>
        <p:spPr>
          <a:xfrm>
            <a:off x="318984" y="-71761"/>
            <a:ext cx="11334286" cy="9563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Défi 1 : </a:t>
            </a:r>
            <a:r>
              <a:rPr lang="fr-FR" i="1" dirty="0"/>
              <a:t>Rapid </a:t>
            </a:r>
            <a:r>
              <a:rPr lang="fr-FR" i="1" dirty="0" err="1"/>
              <a:t>Assessment</a:t>
            </a:r>
            <a:r>
              <a:rPr lang="fr-FR" i="1" dirty="0"/>
              <a:t> of Marine Pollution</a:t>
            </a:r>
          </a:p>
        </p:txBody>
      </p:sp>
    </p:spTree>
    <p:extLst>
      <p:ext uri="{BB962C8B-B14F-4D97-AF65-F5344CB8AC3E}">
        <p14:creationId xmlns:p14="http://schemas.microsoft.com/office/powerpoint/2010/main" val="4046198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53694B0-0B30-4D12-8CF4-4EDEA7B26D4B}"/>
              </a:ext>
            </a:extLst>
          </p:cNvPr>
          <p:cNvSpPr txBox="1"/>
          <p:nvPr/>
        </p:nvSpPr>
        <p:spPr>
          <a:xfrm>
            <a:off x="7048073" y="1931681"/>
            <a:ext cx="50514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Analyse des prélèvements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Analyse des routes déclarées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Production d’éléments de preuves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Exploitation des garanties de localisation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Association avec CLS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Exploitation des modèles environnementaux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7E32361-385E-4BF4-BAE6-750FD44AE767}"/>
              </a:ext>
            </a:extLst>
          </p:cNvPr>
          <p:cNvSpPr txBox="1"/>
          <p:nvPr/>
        </p:nvSpPr>
        <p:spPr>
          <a:xfrm>
            <a:off x="7090605" y="1169415"/>
            <a:ext cx="4886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Défis scientifiques et techniques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2D5619A-C5D0-45EA-A9B1-5EB1D1845F51}"/>
              </a:ext>
            </a:extLst>
          </p:cNvPr>
          <p:cNvCxnSpPr/>
          <p:nvPr/>
        </p:nvCxnSpPr>
        <p:spPr>
          <a:xfrm>
            <a:off x="6893960" y="1027906"/>
            <a:ext cx="0" cy="5598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80DE892D-3C2C-4A31-90A0-E22B1001CB1A}"/>
              </a:ext>
            </a:extLst>
          </p:cNvPr>
          <p:cNvSpPr txBox="1"/>
          <p:nvPr/>
        </p:nvSpPr>
        <p:spPr>
          <a:xfrm>
            <a:off x="106158" y="1169415"/>
            <a:ext cx="63610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RAMP</a:t>
            </a:r>
            <a:r>
              <a:rPr lang="fr-FR" sz="2800" dirty="0"/>
              <a:t>, phase 4 : identification du pollueur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479ECA0-70D4-4A80-B5CC-0E1EE373A5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12"/>
          <a:stretch/>
        </p:blipFill>
        <p:spPr>
          <a:xfrm>
            <a:off x="222687" y="1835990"/>
            <a:ext cx="6239389" cy="4392621"/>
          </a:xfrm>
          <a:prstGeom prst="rect">
            <a:avLst/>
          </a:prstGeom>
        </p:spPr>
      </p:pic>
      <p:pic>
        <p:nvPicPr>
          <p:cNvPr id="1026" name="Picture 2" descr="Surveillance de trafic, suivi de navires, détection de pollutions, trafics en tout genre, etc. : l’observation par satellite depuis le site de Plouzané offre à la Marine nationale un appui essentiel aux quatre coins du globe.">
            <a:extLst>
              <a:ext uri="{FF2B5EF4-FFF2-40B4-BE49-F238E27FC236}">
                <a16:creationId xmlns:a16="http://schemas.microsoft.com/office/drawing/2014/main" id="{6018F904-2691-4660-9EE0-2CF76BAF5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46" y="1931681"/>
            <a:ext cx="2018998" cy="1261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A4D6DD9-0682-4AC4-A2B7-C672C59986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50" y="5227099"/>
            <a:ext cx="2237232" cy="148942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FEE03B2-3E30-498C-BD8E-2F5674C388ED}"/>
              </a:ext>
            </a:extLst>
          </p:cNvPr>
          <p:cNvSpPr/>
          <p:nvPr/>
        </p:nvSpPr>
        <p:spPr>
          <a:xfrm>
            <a:off x="7090605" y="3827368"/>
            <a:ext cx="4878701" cy="27994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Financement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BPI IDEMO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Multi-régions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Recherche de porteurs industriels (/ phase) : </a:t>
            </a:r>
            <a:r>
              <a:rPr lang="fr-FR" dirty="0" err="1"/>
              <a:t>Seaber</a:t>
            </a:r>
            <a:r>
              <a:rPr lang="fr-FR" dirty="0"/>
              <a:t>, </a:t>
            </a:r>
            <a:r>
              <a:rPr lang="fr-FR" dirty="0" err="1"/>
              <a:t>Alseamar</a:t>
            </a:r>
            <a:r>
              <a:rPr lang="fr-FR" dirty="0"/>
              <a:t>, CLS,…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Phasage du projet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Multi-guichets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Feuille de route pluriannuelle</a:t>
            </a:r>
          </a:p>
          <a:p>
            <a:pPr algn="ctr"/>
            <a:endParaRPr lang="fr-FR" dirty="0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CD0E48F4-609E-41E0-A97D-41EB3731B886}"/>
              </a:ext>
            </a:extLst>
          </p:cNvPr>
          <p:cNvSpPr txBox="1">
            <a:spLocks/>
          </p:cNvSpPr>
          <p:nvPr/>
        </p:nvSpPr>
        <p:spPr>
          <a:xfrm>
            <a:off x="318984" y="-71761"/>
            <a:ext cx="11334286" cy="9563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Défi 1 : </a:t>
            </a:r>
            <a:r>
              <a:rPr lang="fr-FR" i="1" dirty="0"/>
              <a:t>Rapid </a:t>
            </a:r>
            <a:r>
              <a:rPr lang="fr-FR" i="1" dirty="0" err="1"/>
              <a:t>Assessment</a:t>
            </a:r>
            <a:r>
              <a:rPr lang="fr-FR" i="1" dirty="0"/>
              <a:t> of Marine Pollution</a:t>
            </a:r>
          </a:p>
        </p:txBody>
      </p:sp>
    </p:spTree>
    <p:extLst>
      <p:ext uri="{BB962C8B-B14F-4D97-AF65-F5344CB8AC3E}">
        <p14:creationId xmlns:p14="http://schemas.microsoft.com/office/powerpoint/2010/main" val="2731932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re 1">
            <a:extLst>
              <a:ext uri="{FF2B5EF4-FFF2-40B4-BE49-F238E27FC236}">
                <a16:creationId xmlns:a16="http://schemas.microsoft.com/office/drawing/2014/main" id="{689B1FF9-4E24-40C4-9816-986D863DBDEB}"/>
              </a:ext>
            </a:extLst>
          </p:cNvPr>
          <p:cNvSpPr txBox="1">
            <a:spLocks/>
          </p:cNvSpPr>
          <p:nvPr/>
        </p:nvSpPr>
        <p:spPr>
          <a:xfrm>
            <a:off x="123290" y="-125800"/>
            <a:ext cx="12116541" cy="9563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Défi 2 : Navigation discrète sous-marine pour la défense navale</a:t>
            </a:r>
            <a:endParaRPr lang="fr-FR" i="1" dirty="0"/>
          </a:p>
        </p:txBody>
      </p:sp>
      <p:sp>
        <p:nvSpPr>
          <p:cNvPr id="36" name="Sous-titre 2">
            <a:extLst>
              <a:ext uri="{FF2B5EF4-FFF2-40B4-BE49-F238E27FC236}">
                <a16:creationId xmlns:a16="http://schemas.microsoft.com/office/drawing/2014/main" id="{7672D728-01B6-43DF-BECE-1AB3F8E8FC37}"/>
              </a:ext>
            </a:extLst>
          </p:cNvPr>
          <p:cNvSpPr txBox="1">
            <a:spLocks/>
          </p:cNvSpPr>
          <p:nvPr/>
        </p:nvSpPr>
        <p:spPr>
          <a:xfrm>
            <a:off x="2003403" y="729385"/>
            <a:ext cx="8356314" cy="510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/>
              <a:t>« SLAM collaboratif appliqué à une meute d’</a:t>
            </a:r>
            <a:r>
              <a:rPr lang="fr-FR" dirty="0" err="1"/>
              <a:t>AUVs</a:t>
            </a:r>
            <a:r>
              <a:rPr lang="fr-FR" dirty="0"/>
              <a:t> »</a:t>
            </a:r>
          </a:p>
          <a:p>
            <a:pPr marL="0" indent="0" algn="ctr">
              <a:buNone/>
            </a:pP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1069804-C72C-44ED-A84A-927A04761AB2}"/>
              </a:ext>
            </a:extLst>
          </p:cNvPr>
          <p:cNvSpPr txBox="1"/>
          <p:nvPr/>
        </p:nvSpPr>
        <p:spPr>
          <a:xfrm>
            <a:off x="7188371" y="2981426"/>
            <a:ext cx="50514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Navigation référencée terrain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Approche ensembliste pour acquérir des garanties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i="1" dirty="0"/>
              <a:t>GNSS</a:t>
            </a:r>
            <a:r>
              <a:rPr lang="fr-FR" dirty="0"/>
              <a:t> </a:t>
            </a:r>
            <a:r>
              <a:rPr lang="fr-FR" i="1" dirty="0" err="1"/>
              <a:t>denied</a:t>
            </a:r>
            <a:endParaRPr lang="fr-FR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Adaptation des principes de familiarité à l’environnement marin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Démonstration d’une traversée de la rade (A/R) sans faire surface (DGA TN)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63A65B-4011-471E-9357-EE24692B6D87}"/>
              </a:ext>
            </a:extLst>
          </p:cNvPr>
          <p:cNvSpPr txBox="1"/>
          <p:nvPr/>
        </p:nvSpPr>
        <p:spPr>
          <a:xfrm>
            <a:off x="7131701" y="1477635"/>
            <a:ext cx="4886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Défis scientifiques et techniques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C490CEC-E5EE-4279-AD8B-7A2A1F47A434}"/>
              </a:ext>
            </a:extLst>
          </p:cNvPr>
          <p:cNvCxnSpPr>
            <a:cxnSpLocks/>
          </p:cNvCxnSpPr>
          <p:nvPr/>
        </p:nvCxnSpPr>
        <p:spPr>
          <a:xfrm>
            <a:off x="6955604" y="1477635"/>
            <a:ext cx="0" cy="51491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16FCDD87-0646-4256-A07C-017BF92234AF}"/>
              </a:ext>
            </a:extLst>
          </p:cNvPr>
          <p:cNvSpPr txBox="1"/>
          <p:nvPr/>
        </p:nvSpPr>
        <p:spPr>
          <a:xfrm>
            <a:off x="106158" y="1477635"/>
            <a:ext cx="68931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F-AUV</a:t>
            </a:r>
            <a:r>
              <a:rPr lang="fr-FR" sz="2800" dirty="0"/>
              <a:t>, Phase 1 : Navigation référencée terrain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3B0DB37-B2AE-4EA9-A1EB-8561C76F90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994" t="13101" r="9941" b="1268"/>
          <a:stretch/>
        </p:blipFill>
        <p:spPr>
          <a:xfrm>
            <a:off x="217771" y="2144210"/>
            <a:ext cx="6249219" cy="439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29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re 1">
            <a:extLst>
              <a:ext uri="{FF2B5EF4-FFF2-40B4-BE49-F238E27FC236}">
                <a16:creationId xmlns:a16="http://schemas.microsoft.com/office/drawing/2014/main" id="{689B1FF9-4E24-40C4-9816-986D863DBDEB}"/>
              </a:ext>
            </a:extLst>
          </p:cNvPr>
          <p:cNvSpPr txBox="1">
            <a:spLocks/>
          </p:cNvSpPr>
          <p:nvPr/>
        </p:nvSpPr>
        <p:spPr>
          <a:xfrm>
            <a:off x="123290" y="-125800"/>
            <a:ext cx="12116541" cy="9563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Défi 2 : Navigation discrète sous-marine pour la défense navale</a:t>
            </a:r>
            <a:endParaRPr lang="fr-FR" i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1069804-C72C-44ED-A84A-927A04761AB2}"/>
              </a:ext>
            </a:extLst>
          </p:cNvPr>
          <p:cNvSpPr txBox="1"/>
          <p:nvPr/>
        </p:nvSpPr>
        <p:spPr>
          <a:xfrm>
            <a:off x="7188371" y="2673206"/>
            <a:ext cx="50514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Actionnement souple, discret et robuste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Navigation au plus prés du fond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Environnement encombré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fr-FR" dirty="0"/>
              <a:t>Évitement d’obstacles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fr-FR" dirty="0"/>
              <a:t>Traversée de champ d’algues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Navigation discrète dans le clapot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Accès GNSS opportuniste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Exploitation des amers solaires dans la fenêtre de Snell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Localisation de la position solaire par analyse de la polarisation des rayons solaires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63A65B-4011-471E-9357-EE24692B6D87}"/>
              </a:ext>
            </a:extLst>
          </p:cNvPr>
          <p:cNvSpPr txBox="1"/>
          <p:nvPr/>
        </p:nvSpPr>
        <p:spPr>
          <a:xfrm>
            <a:off x="7131701" y="1169415"/>
            <a:ext cx="4886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Défis scientifiques et techniques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C490CEC-E5EE-4279-AD8B-7A2A1F47A434}"/>
              </a:ext>
            </a:extLst>
          </p:cNvPr>
          <p:cNvCxnSpPr/>
          <p:nvPr/>
        </p:nvCxnSpPr>
        <p:spPr>
          <a:xfrm>
            <a:off x="6955604" y="1027906"/>
            <a:ext cx="0" cy="5598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16FCDD87-0646-4256-A07C-017BF92234AF}"/>
              </a:ext>
            </a:extLst>
          </p:cNvPr>
          <p:cNvSpPr txBox="1"/>
          <p:nvPr/>
        </p:nvSpPr>
        <p:spPr>
          <a:xfrm>
            <a:off x="106158" y="1169415"/>
            <a:ext cx="68931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F-AUV</a:t>
            </a:r>
            <a:r>
              <a:rPr lang="fr-FR" sz="2800" dirty="0"/>
              <a:t>, Phase 2 : Navigation référencée terrain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7C7775D-5137-4954-B6E0-EA6C3D3D78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89" t="9992" r="4950"/>
          <a:stretch/>
        </p:blipFill>
        <p:spPr>
          <a:xfrm>
            <a:off x="217771" y="1835991"/>
            <a:ext cx="6342909" cy="439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035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re 1">
            <a:extLst>
              <a:ext uri="{FF2B5EF4-FFF2-40B4-BE49-F238E27FC236}">
                <a16:creationId xmlns:a16="http://schemas.microsoft.com/office/drawing/2014/main" id="{689B1FF9-4E24-40C4-9816-986D863DBDEB}"/>
              </a:ext>
            </a:extLst>
          </p:cNvPr>
          <p:cNvSpPr txBox="1">
            <a:spLocks/>
          </p:cNvSpPr>
          <p:nvPr/>
        </p:nvSpPr>
        <p:spPr>
          <a:xfrm>
            <a:off x="123290" y="-125800"/>
            <a:ext cx="12116541" cy="9563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Défi 2 : Navigation discrète sous-marine pour la défense navale</a:t>
            </a:r>
            <a:endParaRPr lang="fr-FR" i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1069804-C72C-44ED-A84A-927A04761AB2}"/>
              </a:ext>
            </a:extLst>
          </p:cNvPr>
          <p:cNvSpPr txBox="1"/>
          <p:nvPr/>
        </p:nvSpPr>
        <p:spPr>
          <a:xfrm>
            <a:off x="8489994" y="2358816"/>
            <a:ext cx="37020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Navigation collaborative référencée terrain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Inclusion des amers indiscernables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63A65B-4011-471E-9357-EE24692B6D87}"/>
              </a:ext>
            </a:extLst>
          </p:cNvPr>
          <p:cNvSpPr txBox="1"/>
          <p:nvPr/>
        </p:nvSpPr>
        <p:spPr>
          <a:xfrm>
            <a:off x="8609743" y="1169415"/>
            <a:ext cx="34088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Défis scientifiques et techniques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C490CEC-E5EE-4279-AD8B-7A2A1F47A434}"/>
              </a:ext>
            </a:extLst>
          </p:cNvPr>
          <p:cNvCxnSpPr/>
          <p:nvPr/>
        </p:nvCxnSpPr>
        <p:spPr>
          <a:xfrm>
            <a:off x="8352889" y="1048455"/>
            <a:ext cx="0" cy="5598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16FCDD87-0646-4256-A07C-017BF92234AF}"/>
              </a:ext>
            </a:extLst>
          </p:cNvPr>
          <p:cNvSpPr txBox="1"/>
          <p:nvPr/>
        </p:nvSpPr>
        <p:spPr>
          <a:xfrm>
            <a:off x="106158" y="1169415"/>
            <a:ext cx="58407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F-AUV</a:t>
            </a:r>
            <a:r>
              <a:rPr lang="fr-FR" sz="2800" dirty="0"/>
              <a:t>, Phase 3 : La Marche des Robots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3069207-7968-43D1-8527-07F61A9718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27" t="2911" r="1236"/>
          <a:stretch/>
        </p:blipFill>
        <p:spPr>
          <a:xfrm>
            <a:off x="250005" y="2031540"/>
            <a:ext cx="7870166" cy="439262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DF7D0D1-0675-4222-8ECA-670756A04207}"/>
              </a:ext>
            </a:extLst>
          </p:cNvPr>
          <p:cNvSpPr/>
          <p:nvPr/>
        </p:nvSpPr>
        <p:spPr>
          <a:xfrm>
            <a:off x="8529396" y="3282146"/>
            <a:ext cx="3383698" cy="31420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Dépôts CIMO: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2025 : NRT + Familiarité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2026 : Actionneurs souples + Navigation Solaire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2027 : La marche des robots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Contrat Cadre DGA TN / ENSTA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7737CC-6ED6-4008-AF9B-B92862531066}"/>
              </a:ext>
            </a:extLst>
          </p:cNvPr>
          <p:cNvSpPr/>
          <p:nvPr/>
        </p:nvSpPr>
        <p:spPr>
          <a:xfrm>
            <a:off x="9255115" y="3286607"/>
            <a:ext cx="19322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dirty="0">
                <a:solidFill>
                  <a:schemeClr val="bg1"/>
                </a:solidFill>
              </a:rPr>
              <a:t>Financements</a:t>
            </a:r>
          </a:p>
        </p:txBody>
      </p:sp>
    </p:spTree>
    <p:extLst>
      <p:ext uri="{BB962C8B-B14F-4D97-AF65-F5344CB8AC3E}">
        <p14:creationId xmlns:p14="http://schemas.microsoft.com/office/powerpoint/2010/main" val="3674982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re 1">
            <a:extLst>
              <a:ext uri="{FF2B5EF4-FFF2-40B4-BE49-F238E27FC236}">
                <a16:creationId xmlns:a16="http://schemas.microsoft.com/office/drawing/2014/main" id="{689B1FF9-4E24-40C4-9816-986D863DBDEB}"/>
              </a:ext>
            </a:extLst>
          </p:cNvPr>
          <p:cNvSpPr txBox="1">
            <a:spLocks/>
          </p:cNvSpPr>
          <p:nvPr/>
        </p:nvSpPr>
        <p:spPr>
          <a:xfrm>
            <a:off x="123290" y="-125800"/>
            <a:ext cx="12116541" cy="9563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Défi 3 : Cartographie Collaborative grand fond, AUV Nourrice</a:t>
            </a:r>
            <a:endParaRPr lang="fr-FR" i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1069804-C72C-44ED-A84A-927A04761AB2}"/>
              </a:ext>
            </a:extLst>
          </p:cNvPr>
          <p:cNvSpPr txBox="1"/>
          <p:nvPr/>
        </p:nvSpPr>
        <p:spPr>
          <a:xfrm>
            <a:off x="8489994" y="2358816"/>
            <a:ext cx="37020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Dresser des cartes individuelles avec une cohérence d’ensemble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Redressement des cartes individuelles et production d’une carte globale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Traitement hors ligne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63A65B-4011-471E-9357-EE24692B6D87}"/>
              </a:ext>
            </a:extLst>
          </p:cNvPr>
          <p:cNvSpPr txBox="1"/>
          <p:nvPr/>
        </p:nvSpPr>
        <p:spPr>
          <a:xfrm>
            <a:off x="8609743" y="1169415"/>
            <a:ext cx="34088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Défis scientifiques et techniques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C490CEC-E5EE-4279-AD8B-7A2A1F47A434}"/>
              </a:ext>
            </a:extLst>
          </p:cNvPr>
          <p:cNvCxnSpPr/>
          <p:nvPr/>
        </p:nvCxnSpPr>
        <p:spPr>
          <a:xfrm>
            <a:off x="8352889" y="1048455"/>
            <a:ext cx="0" cy="5598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16FCDD87-0646-4256-A07C-017BF92234AF}"/>
              </a:ext>
            </a:extLst>
          </p:cNvPr>
          <p:cNvSpPr txBox="1"/>
          <p:nvPr/>
        </p:nvSpPr>
        <p:spPr>
          <a:xfrm>
            <a:off x="106158" y="1169415"/>
            <a:ext cx="54021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AUV-N</a:t>
            </a:r>
            <a:r>
              <a:rPr lang="fr-FR" sz="2800" dirty="0"/>
              <a:t> : Cartographie Collaborative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7737CC-6ED6-4008-AF9B-B92862531066}"/>
              </a:ext>
            </a:extLst>
          </p:cNvPr>
          <p:cNvSpPr/>
          <p:nvPr/>
        </p:nvSpPr>
        <p:spPr>
          <a:xfrm>
            <a:off x="9422698" y="3847917"/>
            <a:ext cx="19322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dirty="0">
                <a:solidFill>
                  <a:schemeClr val="bg1"/>
                </a:solidFill>
              </a:rPr>
              <a:t>Financements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D5ABD39-D975-42FA-AECA-98C8828E01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316" b="26193"/>
          <a:stretch/>
        </p:blipFill>
        <p:spPr>
          <a:xfrm>
            <a:off x="389041" y="1793823"/>
            <a:ext cx="7652939" cy="479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512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B71C8114-E4D8-4997-89CF-7C44259DD7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05" t="15348" r="10117" b="16255"/>
          <a:stretch/>
        </p:blipFill>
        <p:spPr>
          <a:xfrm>
            <a:off x="106158" y="1967993"/>
            <a:ext cx="8125367" cy="4535058"/>
          </a:xfrm>
          <a:prstGeom prst="rect">
            <a:avLst/>
          </a:prstGeom>
        </p:spPr>
      </p:pic>
      <p:sp>
        <p:nvSpPr>
          <p:cNvPr id="35" name="Titre 1">
            <a:extLst>
              <a:ext uri="{FF2B5EF4-FFF2-40B4-BE49-F238E27FC236}">
                <a16:creationId xmlns:a16="http://schemas.microsoft.com/office/drawing/2014/main" id="{689B1FF9-4E24-40C4-9816-986D863DBDEB}"/>
              </a:ext>
            </a:extLst>
          </p:cNvPr>
          <p:cNvSpPr txBox="1">
            <a:spLocks/>
          </p:cNvSpPr>
          <p:nvPr/>
        </p:nvSpPr>
        <p:spPr>
          <a:xfrm>
            <a:off x="123290" y="-125800"/>
            <a:ext cx="12116541" cy="9563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Défi 3 : Cartographie Collaborative grand fond, AUV Nourrice</a:t>
            </a:r>
            <a:endParaRPr lang="fr-FR" i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1069804-C72C-44ED-A84A-927A04761AB2}"/>
              </a:ext>
            </a:extLst>
          </p:cNvPr>
          <p:cNvSpPr txBox="1"/>
          <p:nvPr/>
        </p:nvSpPr>
        <p:spPr>
          <a:xfrm>
            <a:off x="8489994" y="2358816"/>
            <a:ext cx="370200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Dresser des cartes individuelles avec une cohérence d’ensemble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Redressement des cartes individuelles et production d’une carte globale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Traitement automatique en ligne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Docking de flotte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i="1" dirty="0" err="1"/>
              <a:t>Deconflicting</a:t>
            </a:r>
            <a:r>
              <a:rPr lang="fr-FR" i="1" dirty="0"/>
              <a:t> </a:t>
            </a:r>
            <a:r>
              <a:rPr lang="fr-FR" i="1" dirty="0" err="1"/>
              <a:t>paths</a:t>
            </a:r>
            <a:endParaRPr lang="fr-FR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Recherche de garanties de performance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63A65B-4011-471E-9357-EE24692B6D87}"/>
              </a:ext>
            </a:extLst>
          </p:cNvPr>
          <p:cNvSpPr txBox="1"/>
          <p:nvPr/>
        </p:nvSpPr>
        <p:spPr>
          <a:xfrm>
            <a:off x="8609743" y="1169415"/>
            <a:ext cx="34088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Défis scientifiques et techniques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C490CEC-E5EE-4279-AD8B-7A2A1F47A434}"/>
              </a:ext>
            </a:extLst>
          </p:cNvPr>
          <p:cNvCxnSpPr/>
          <p:nvPr/>
        </p:nvCxnSpPr>
        <p:spPr>
          <a:xfrm>
            <a:off x="8352889" y="1048455"/>
            <a:ext cx="0" cy="5598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16FCDD87-0646-4256-A07C-017BF92234AF}"/>
              </a:ext>
            </a:extLst>
          </p:cNvPr>
          <p:cNvSpPr txBox="1"/>
          <p:nvPr/>
        </p:nvSpPr>
        <p:spPr>
          <a:xfrm>
            <a:off x="106158" y="1169415"/>
            <a:ext cx="34162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AUV-N</a:t>
            </a:r>
            <a:r>
              <a:rPr lang="fr-FR" sz="2800" dirty="0"/>
              <a:t> : AUV Nourrice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23566B1-031B-4D91-89AD-600A222EF44C}"/>
              </a:ext>
            </a:extLst>
          </p:cNvPr>
          <p:cNvSpPr/>
          <p:nvPr/>
        </p:nvSpPr>
        <p:spPr>
          <a:xfrm>
            <a:off x="9348017" y="5218845"/>
            <a:ext cx="19322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dirty="0">
                <a:solidFill>
                  <a:schemeClr val="bg1"/>
                </a:solidFill>
              </a:rPr>
              <a:t>Financements</a:t>
            </a:r>
          </a:p>
        </p:txBody>
      </p:sp>
    </p:spTree>
    <p:extLst>
      <p:ext uri="{BB962C8B-B14F-4D97-AF65-F5344CB8AC3E}">
        <p14:creationId xmlns:p14="http://schemas.microsoft.com/office/powerpoint/2010/main" val="3117823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arte Geographique du Monde">
            <a:extLst>
              <a:ext uri="{FF2B5EF4-FFF2-40B4-BE49-F238E27FC236}">
                <a16:creationId xmlns:a16="http://schemas.microsoft.com/office/drawing/2014/main" id="{E98C5F2F-655A-4EF7-84FC-C160A30B3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58" y="2358816"/>
            <a:ext cx="8237109" cy="415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itre 1">
            <a:extLst>
              <a:ext uri="{FF2B5EF4-FFF2-40B4-BE49-F238E27FC236}">
                <a16:creationId xmlns:a16="http://schemas.microsoft.com/office/drawing/2014/main" id="{689B1FF9-4E24-40C4-9816-986D863DBDEB}"/>
              </a:ext>
            </a:extLst>
          </p:cNvPr>
          <p:cNvSpPr txBox="1">
            <a:spLocks/>
          </p:cNvSpPr>
          <p:nvPr/>
        </p:nvSpPr>
        <p:spPr>
          <a:xfrm>
            <a:off x="123290" y="-125800"/>
            <a:ext cx="12116541" cy="9563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Défi 3 : Cartographie Collaborative grand fond, AUV Nourrice</a:t>
            </a:r>
            <a:endParaRPr lang="fr-FR" i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1069804-C72C-44ED-A84A-927A04761AB2}"/>
              </a:ext>
            </a:extLst>
          </p:cNvPr>
          <p:cNvSpPr txBox="1"/>
          <p:nvPr/>
        </p:nvSpPr>
        <p:spPr>
          <a:xfrm>
            <a:off x="8489994" y="2358816"/>
            <a:ext cx="370200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Missions expérimentales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Brest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St Pierre et Miquelon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Terre Adélie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Absence de GPS et de compas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Navigation sous-glaciaire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Implication de l’IPEV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Déclaration d’intérêt du capitaine de l’Astrolabe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Mapping des mouillages potentiels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63A65B-4011-471E-9357-EE24692B6D87}"/>
              </a:ext>
            </a:extLst>
          </p:cNvPr>
          <p:cNvSpPr txBox="1"/>
          <p:nvPr/>
        </p:nvSpPr>
        <p:spPr>
          <a:xfrm>
            <a:off x="8609743" y="1169415"/>
            <a:ext cx="34088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Défis scientifiques et techniques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C490CEC-E5EE-4279-AD8B-7A2A1F47A434}"/>
              </a:ext>
            </a:extLst>
          </p:cNvPr>
          <p:cNvCxnSpPr/>
          <p:nvPr/>
        </p:nvCxnSpPr>
        <p:spPr>
          <a:xfrm>
            <a:off x="8352889" y="1048455"/>
            <a:ext cx="0" cy="5598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16FCDD87-0646-4256-A07C-017BF92234AF}"/>
              </a:ext>
            </a:extLst>
          </p:cNvPr>
          <p:cNvSpPr txBox="1"/>
          <p:nvPr/>
        </p:nvSpPr>
        <p:spPr>
          <a:xfrm>
            <a:off x="106158" y="1169415"/>
            <a:ext cx="2596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AUV-N</a:t>
            </a:r>
            <a:r>
              <a:rPr lang="fr-FR" sz="2800" dirty="0"/>
              <a:t> : Terrains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6F05037-4A6E-4733-BB90-4AB21DEFC0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6864" y="2739657"/>
            <a:ext cx="262101" cy="49661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7E32204-8B9F-45CE-91AC-0E2CD515BA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3635" y="2695196"/>
            <a:ext cx="262101" cy="496613"/>
          </a:xfrm>
          <a:prstGeom prst="rect">
            <a:avLst/>
          </a:prstGeom>
        </p:spPr>
      </p:pic>
      <p:pic>
        <p:nvPicPr>
          <p:cNvPr id="13" name="Picture 2" descr="Fichier:Logo ENSTA-2025.svg — Wikipédia">
            <a:extLst>
              <a:ext uri="{FF2B5EF4-FFF2-40B4-BE49-F238E27FC236}">
                <a16:creationId xmlns:a16="http://schemas.microsoft.com/office/drawing/2014/main" id="{6FDBCBBB-2425-4EDC-B4ED-AF311C5FC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004" y="1284055"/>
            <a:ext cx="927369" cy="85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Laboratoire des sciences de l'environnement marin (LEMAR ...">
            <a:extLst>
              <a:ext uri="{FF2B5EF4-FFF2-40B4-BE49-F238E27FC236}">
                <a16:creationId xmlns:a16="http://schemas.microsoft.com/office/drawing/2014/main" id="{DFBB6784-B236-4EE6-972B-D7EFEB23F4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573" y="1284055"/>
            <a:ext cx="1795463" cy="85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67BEB9A-C3E1-483C-BBF4-7D663B0253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8017" y="5695222"/>
            <a:ext cx="262101" cy="49661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3C7E2E3-594A-4A31-905C-116411FB4D65}"/>
              </a:ext>
            </a:extLst>
          </p:cNvPr>
          <p:cNvSpPr txBox="1"/>
          <p:nvPr/>
        </p:nvSpPr>
        <p:spPr>
          <a:xfrm>
            <a:off x="504845" y="2759276"/>
            <a:ext cx="2756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Saint Pierre et Miquelon : cartographie des habitats du crabe des neiges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838D8EB-CD20-4E96-B254-59473D74BCE7}"/>
              </a:ext>
            </a:extLst>
          </p:cNvPr>
          <p:cNvSpPr txBox="1"/>
          <p:nvPr/>
        </p:nvSpPr>
        <p:spPr>
          <a:xfrm>
            <a:off x="4003635" y="3139742"/>
            <a:ext cx="2756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Brest : mise au point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1A06E6C-DFEE-4A4F-8DFB-344DB1F6B656}"/>
              </a:ext>
            </a:extLst>
          </p:cNvPr>
          <p:cNvSpPr txBox="1"/>
          <p:nvPr/>
        </p:nvSpPr>
        <p:spPr>
          <a:xfrm>
            <a:off x="3510753" y="5943528"/>
            <a:ext cx="3489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Terre Adélie : Cartographie Polaire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74D673-6C2A-4AD6-9E8D-CBAFF3189364}"/>
              </a:ext>
            </a:extLst>
          </p:cNvPr>
          <p:cNvSpPr/>
          <p:nvPr/>
        </p:nvSpPr>
        <p:spPr>
          <a:xfrm>
            <a:off x="3742267" y="5528733"/>
            <a:ext cx="1071033" cy="211673"/>
          </a:xfrm>
          <a:prstGeom prst="rect">
            <a:avLst/>
          </a:prstGeom>
          <a:solidFill>
            <a:srgbClr val="D8F0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2" name="Picture 4" descr="https://upload.wikimedia.org/wikipedia/commons/2/26/L%27Astrolabe_e_Konk-Kerne_01.jpg">
            <a:extLst>
              <a:ext uri="{FF2B5EF4-FFF2-40B4-BE49-F238E27FC236}">
                <a16:creationId xmlns:a16="http://schemas.microsoft.com/office/drawing/2014/main" id="{0F8CEB40-A7E6-4BE8-9275-5BFB496A5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97" y="5528733"/>
            <a:ext cx="2349838" cy="1157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DC3966C-700B-4D31-ACEF-C996FA4B4738}"/>
              </a:ext>
            </a:extLst>
          </p:cNvPr>
          <p:cNvSpPr/>
          <p:nvPr/>
        </p:nvSpPr>
        <p:spPr>
          <a:xfrm>
            <a:off x="8609743" y="5505796"/>
            <a:ext cx="3383698" cy="1180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fr-FR" dirty="0"/>
          </a:p>
          <a:p>
            <a:pPr lvl="1" algn="ctr"/>
            <a:r>
              <a:rPr lang="fr-FR" dirty="0"/>
              <a:t>PEPR Grands Fonds Marins</a:t>
            </a:r>
          </a:p>
          <a:p>
            <a:pPr lvl="1" algn="ctr"/>
            <a:r>
              <a:rPr lang="fr-FR" dirty="0"/>
              <a:t>Idée déposé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E8AD536-C4F8-48B6-A629-55E77F683CC8}"/>
              </a:ext>
            </a:extLst>
          </p:cNvPr>
          <p:cNvSpPr/>
          <p:nvPr/>
        </p:nvSpPr>
        <p:spPr>
          <a:xfrm>
            <a:off x="9372152" y="5503503"/>
            <a:ext cx="19322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dirty="0">
                <a:solidFill>
                  <a:schemeClr val="bg1"/>
                </a:solidFill>
              </a:rPr>
              <a:t>Financements</a:t>
            </a:r>
          </a:p>
        </p:txBody>
      </p:sp>
    </p:spTree>
    <p:extLst>
      <p:ext uri="{BB962C8B-B14F-4D97-AF65-F5344CB8AC3E}">
        <p14:creationId xmlns:p14="http://schemas.microsoft.com/office/powerpoint/2010/main" val="1586014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re 1">
            <a:extLst>
              <a:ext uri="{FF2B5EF4-FFF2-40B4-BE49-F238E27FC236}">
                <a16:creationId xmlns:a16="http://schemas.microsoft.com/office/drawing/2014/main" id="{689B1FF9-4E24-40C4-9816-986D863DBDEB}"/>
              </a:ext>
            </a:extLst>
          </p:cNvPr>
          <p:cNvSpPr txBox="1">
            <a:spLocks/>
          </p:cNvSpPr>
          <p:nvPr/>
        </p:nvSpPr>
        <p:spPr>
          <a:xfrm>
            <a:off x="123290" y="-125800"/>
            <a:ext cx="12116541" cy="9563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Défi 4 : Robotique d’Exploration de réseaux Karstiques</a:t>
            </a:r>
            <a:endParaRPr lang="fr-FR" i="1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49FAF3B-E0DE-4567-99D6-884B513DBFE4}"/>
              </a:ext>
            </a:extLst>
          </p:cNvPr>
          <p:cNvCxnSpPr>
            <a:cxnSpLocks/>
          </p:cNvCxnSpPr>
          <p:nvPr/>
        </p:nvCxnSpPr>
        <p:spPr>
          <a:xfrm>
            <a:off x="7919079" y="1167846"/>
            <a:ext cx="0" cy="55568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77040BE4-A617-4DA7-912C-494CDDFFB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62" y="1067401"/>
            <a:ext cx="7455638" cy="5547975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FEC2DB0-428B-47DF-A9D1-7562B265CC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6612" y="1067401"/>
            <a:ext cx="2930101" cy="21787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A9F8BDC-FFCC-4CC5-94D2-0C0189990A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8876" y="1472505"/>
            <a:ext cx="2970257" cy="22198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1F20552-B6FE-4FE8-88E8-7D7D7B1C14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0663" y="2105889"/>
            <a:ext cx="3056050" cy="2320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DEC11AA-B2E1-4D1C-B6C5-E849FF8333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5120" y="2702322"/>
            <a:ext cx="3481097" cy="26507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A225BCD-F861-4F00-BD44-BD3FA450FD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46612" y="4080998"/>
            <a:ext cx="1909949" cy="14361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8D94E72-C70F-4EA0-A99B-4E0A1792F51C}"/>
              </a:ext>
            </a:extLst>
          </p:cNvPr>
          <p:cNvSpPr txBox="1"/>
          <p:nvPr/>
        </p:nvSpPr>
        <p:spPr>
          <a:xfrm>
            <a:off x="8412741" y="6030728"/>
            <a:ext cx="96468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/>
              <a:t>ENJEUX</a:t>
            </a:r>
          </a:p>
        </p:txBody>
      </p:sp>
      <p:sp>
        <p:nvSpPr>
          <p:cNvPr id="18" name="Espace réservé du numéro de diapositive 25">
            <a:extLst>
              <a:ext uri="{FF2B5EF4-FFF2-40B4-BE49-F238E27FC236}">
                <a16:creationId xmlns:a16="http://schemas.microsoft.com/office/drawing/2014/main" id="{86D51B00-0799-4F89-B228-AA4727180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5730" y="6356350"/>
            <a:ext cx="2743200" cy="365125"/>
          </a:xfrm>
        </p:spPr>
        <p:txBody>
          <a:bodyPr/>
          <a:lstStyle/>
          <a:p>
            <a:fld id="{2674CC9A-A2C4-A842-B2A6-4D68EDB5C78F}" type="slidenum">
              <a:rPr lang="fr-FR" smtClean="0"/>
              <a:t>13</a:t>
            </a:fld>
            <a:endParaRPr lang="fr-FR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2513D2C-AD4E-4849-B9BD-64C58A59FB3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0921" b="9326"/>
          <a:stretch/>
        </p:blipFill>
        <p:spPr>
          <a:xfrm>
            <a:off x="9819872" y="5406205"/>
            <a:ext cx="2252454" cy="12490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94397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re 1">
            <a:extLst>
              <a:ext uri="{FF2B5EF4-FFF2-40B4-BE49-F238E27FC236}">
                <a16:creationId xmlns:a16="http://schemas.microsoft.com/office/drawing/2014/main" id="{689B1FF9-4E24-40C4-9816-986D863DBDEB}"/>
              </a:ext>
            </a:extLst>
          </p:cNvPr>
          <p:cNvSpPr txBox="1">
            <a:spLocks/>
          </p:cNvSpPr>
          <p:nvPr/>
        </p:nvSpPr>
        <p:spPr>
          <a:xfrm>
            <a:off x="123290" y="-125800"/>
            <a:ext cx="12116541" cy="9563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Défi 4 : Robotique d’Exploration de réseaux Karstiques</a:t>
            </a:r>
            <a:endParaRPr lang="fr-FR" i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1069804-C72C-44ED-A84A-927A04761AB2}"/>
              </a:ext>
            </a:extLst>
          </p:cNvPr>
          <p:cNvSpPr txBox="1"/>
          <p:nvPr/>
        </p:nvSpPr>
        <p:spPr>
          <a:xfrm>
            <a:off x="8463144" y="1800550"/>
            <a:ext cx="370200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Commande Robuste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Navigation &amp; Guidage Réactif référencés (modèle de) terrain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SLAM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i="1" dirty="0"/>
              <a:t>Physical Intelligence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Locomotion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Autonomie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Architecture de Commande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Garantie de Performance</a:t>
            </a:r>
          </a:p>
          <a:p>
            <a:r>
              <a:rPr lang="fr-FR" dirty="0"/>
              <a:t>Nouveaux capteurs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Architectures informatiques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MNT Hydrogéologique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63A65B-4011-471E-9357-EE24692B6D87}"/>
              </a:ext>
            </a:extLst>
          </p:cNvPr>
          <p:cNvSpPr txBox="1"/>
          <p:nvPr/>
        </p:nvSpPr>
        <p:spPr>
          <a:xfrm>
            <a:off x="8609743" y="1169415"/>
            <a:ext cx="34088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Défis scientifiques et techniques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C490CEC-E5EE-4279-AD8B-7A2A1F47A434}"/>
              </a:ext>
            </a:extLst>
          </p:cNvPr>
          <p:cNvCxnSpPr/>
          <p:nvPr/>
        </p:nvCxnSpPr>
        <p:spPr>
          <a:xfrm>
            <a:off x="8352889" y="1048455"/>
            <a:ext cx="0" cy="5598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 16">
            <a:extLst>
              <a:ext uri="{FF2B5EF4-FFF2-40B4-BE49-F238E27FC236}">
                <a16:creationId xmlns:a16="http://schemas.microsoft.com/office/drawing/2014/main" id="{682AD07D-D6A0-4CE7-A442-13A482CA1E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34" y="789263"/>
            <a:ext cx="8083651" cy="5816870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25E0A2E-1638-4116-B212-94A6DF154915}"/>
              </a:ext>
            </a:extLst>
          </p:cNvPr>
          <p:cNvSpPr/>
          <p:nvPr/>
        </p:nvSpPr>
        <p:spPr>
          <a:xfrm>
            <a:off x="8609743" y="5505796"/>
            <a:ext cx="3383698" cy="8565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F33C009-A745-4502-89A6-B30483FE2C0A}"/>
              </a:ext>
            </a:extLst>
          </p:cNvPr>
          <p:cNvSpPr/>
          <p:nvPr/>
        </p:nvSpPr>
        <p:spPr>
          <a:xfrm>
            <a:off x="9291264" y="5503503"/>
            <a:ext cx="20940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dirty="0">
                <a:solidFill>
                  <a:schemeClr val="bg1"/>
                </a:solidFill>
              </a:rPr>
              <a:t>Financements</a:t>
            </a:r>
          </a:p>
          <a:p>
            <a:pPr algn="ctr"/>
            <a:r>
              <a:rPr lang="fr-FR" sz="2000" dirty="0">
                <a:solidFill>
                  <a:schemeClr val="bg1"/>
                </a:solidFill>
              </a:rPr>
              <a:t>ANR, HORIZON EU</a:t>
            </a:r>
          </a:p>
        </p:txBody>
      </p:sp>
    </p:spTree>
    <p:extLst>
      <p:ext uri="{BB962C8B-B14F-4D97-AF65-F5344CB8AC3E}">
        <p14:creationId xmlns:p14="http://schemas.microsoft.com/office/powerpoint/2010/main" val="3920304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re 1">
            <a:extLst>
              <a:ext uri="{FF2B5EF4-FFF2-40B4-BE49-F238E27FC236}">
                <a16:creationId xmlns:a16="http://schemas.microsoft.com/office/drawing/2014/main" id="{689B1FF9-4E24-40C4-9816-986D863DBDEB}"/>
              </a:ext>
            </a:extLst>
          </p:cNvPr>
          <p:cNvSpPr txBox="1">
            <a:spLocks/>
          </p:cNvSpPr>
          <p:nvPr/>
        </p:nvSpPr>
        <p:spPr>
          <a:xfrm>
            <a:off x="123290" y="-125800"/>
            <a:ext cx="12116541" cy="9563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Défi 5 : Lutte Anti-Drones marins</a:t>
            </a:r>
            <a:endParaRPr lang="fr-FR" i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1069804-C72C-44ED-A84A-927A04761AB2}"/>
              </a:ext>
            </a:extLst>
          </p:cNvPr>
          <p:cNvSpPr txBox="1"/>
          <p:nvPr/>
        </p:nvSpPr>
        <p:spPr>
          <a:xfrm>
            <a:off x="8352889" y="2358816"/>
            <a:ext cx="383911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Exhaustivité de couverture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Théorie des jeux différentiels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Modèles de détection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Capture d’AUV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CHROMM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Mise en évidence des vulnérabilités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DGA TN (Site de Lanvéoc)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63A65B-4011-471E-9357-EE24692B6D87}"/>
              </a:ext>
            </a:extLst>
          </p:cNvPr>
          <p:cNvSpPr txBox="1"/>
          <p:nvPr/>
        </p:nvSpPr>
        <p:spPr>
          <a:xfrm>
            <a:off x="8609743" y="1169415"/>
            <a:ext cx="34088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Défis scientifiques et techniques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C490CEC-E5EE-4279-AD8B-7A2A1F47A434}"/>
              </a:ext>
            </a:extLst>
          </p:cNvPr>
          <p:cNvCxnSpPr/>
          <p:nvPr/>
        </p:nvCxnSpPr>
        <p:spPr>
          <a:xfrm>
            <a:off x="8352889" y="1048455"/>
            <a:ext cx="0" cy="5598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DBFD1717-A537-4B9E-8A18-1FF110CC2DC5}"/>
              </a:ext>
            </a:extLst>
          </p:cNvPr>
          <p:cNvSpPr txBox="1"/>
          <p:nvPr/>
        </p:nvSpPr>
        <p:spPr>
          <a:xfrm>
            <a:off x="0" y="1123248"/>
            <a:ext cx="57451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LADM</a:t>
            </a:r>
            <a:r>
              <a:rPr lang="fr-FR" sz="2800" dirty="0"/>
              <a:t>, chasse et blanchiment de zone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DC0BB56-92F7-4AB6-9450-03533DE4E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9153" y="4186646"/>
            <a:ext cx="6262324" cy="252500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90A64E-28E9-46AD-87EF-E1DAF8153D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448" y="1761532"/>
            <a:ext cx="6268540" cy="226037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0DCB831-A590-4EB7-AC8D-3579ED9DDA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3953" y="1289043"/>
            <a:ext cx="1358477" cy="135026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5DACA82-48C7-451A-883D-5A31975E68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004" y="2675744"/>
            <a:ext cx="1356426" cy="134616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BF524D4-2816-40B6-BA87-E009A8AE99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745" y="4058341"/>
            <a:ext cx="1366685" cy="135437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4274089-EEF4-4C44-977E-AD2A9C4C2E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53" y="5449146"/>
            <a:ext cx="1358477" cy="1356426"/>
          </a:xfrm>
          <a:prstGeom prst="rect">
            <a:avLst/>
          </a:prstGeom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860E9D86-929F-4157-8270-3D5DE23F1BC9}"/>
              </a:ext>
            </a:extLst>
          </p:cNvPr>
          <p:cNvCxnSpPr>
            <a:cxnSpLocks/>
          </p:cNvCxnSpPr>
          <p:nvPr/>
        </p:nvCxnSpPr>
        <p:spPr>
          <a:xfrm>
            <a:off x="6475544" y="2358816"/>
            <a:ext cx="0" cy="34883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FC8EE092-0693-4E08-851D-F36B268ED7B2}"/>
              </a:ext>
            </a:extLst>
          </p:cNvPr>
          <p:cNvCxnSpPr/>
          <p:nvPr/>
        </p:nvCxnSpPr>
        <p:spPr>
          <a:xfrm flipH="1" flipV="1">
            <a:off x="939567" y="4126693"/>
            <a:ext cx="4971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8261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re 1">
            <a:extLst>
              <a:ext uri="{FF2B5EF4-FFF2-40B4-BE49-F238E27FC236}">
                <a16:creationId xmlns:a16="http://schemas.microsoft.com/office/drawing/2014/main" id="{689B1FF9-4E24-40C4-9816-986D863DBDEB}"/>
              </a:ext>
            </a:extLst>
          </p:cNvPr>
          <p:cNvSpPr txBox="1">
            <a:spLocks/>
          </p:cNvSpPr>
          <p:nvPr/>
        </p:nvSpPr>
        <p:spPr>
          <a:xfrm>
            <a:off x="123290" y="-125800"/>
            <a:ext cx="12116541" cy="9563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Défi 5 : Lutte Anti-Drones marins</a:t>
            </a:r>
            <a:endParaRPr lang="fr-FR" i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1069804-C72C-44ED-A84A-927A04761AB2}"/>
              </a:ext>
            </a:extLst>
          </p:cNvPr>
          <p:cNvSpPr txBox="1"/>
          <p:nvPr/>
        </p:nvSpPr>
        <p:spPr>
          <a:xfrm>
            <a:off x="8352889" y="2358816"/>
            <a:ext cx="38391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Capture d’AUV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CHROMM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Mise en évidence des vulnérabilités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DGA TN (Site de Lanvéoc)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63A65B-4011-471E-9357-EE24692B6D87}"/>
              </a:ext>
            </a:extLst>
          </p:cNvPr>
          <p:cNvSpPr txBox="1"/>
          <p:nvPr/>
        </p:nvSpPr>
        <p:spPr>
          <a:xfrm>
            <a:off x="8609743" y="1169415"/>
            <a:ext cx="34088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Défis scientifiques et techniques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C490CEC-E5EE-4279-AD8B-7A2A1F47A434}"/>
              </a:ext>
            </a:extLst>
          </p:cNvPr>
          <p:cNvCxnSpPr/>
          <p:nvPr/>
        </p:nvCxnSpPr>
        <p:spPr>
          <a:xfrm>
            <a:off x="8352889" y="1048455"/>
            <a:ext cx="0" cy="5598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DBFD1717-A537-4B9E-8A18-1FF110CC2DC5}"/>
              </a:ext>
            </a:extLst>
          </p:cNvPr>
          <p:cNvSpPr txBox="1"/>
          <p:nvPr/>
        </p:nvSpPr>
        <p:spPr>
          <a:xfrm>
            <a:off x="0" y="1123248"/>
            <a:ext cx="2424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LADM</a:t>
            </a:r>
            <a:r>
              <a:rPr lang="fr-FR" sz="2800" dirty="0"/>
              <a:t>, Capture</a:t>
            </a:r>
          </a:p>
        </p:txBody>
      </p:sp>
      <p:pic>
        <p:nvPicPr>
          <p:cNvPr id="128" name="Image 127">
            <a:extLst>
              <a:ext uri="{FF2B5EF4-FFF2-40B4-BE49-F238E27FC236}">
                <a16:creationId xmlns:a16="http://schemas.microsoft.com/office/drawing/2014/main" id="{D8B27E8C-53D2-4477-9433-B19FDF65E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7821" y="1384858"/>
            <a:ext cx="5703083" cy="5037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4767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re 1">
            <a:extLst>
              <a:ext uri="{FF2B5EF4-FFF2-40B4-BE49-F238E27FC236}">
                <a16:creationId xmlns:a16="http://schemas.microsoft.com/office/drawing/2014/main" id="{689B1FF9-4E24-40C4-9816-986D863DBDEB}"/>
              </a:ext>
            </a:extLst>
          </p:cNvPr>
          <p:cNvSpPr txBox="1">
            <a:spLocks/>
          </p:cNvSpPr>
          <p:nvPr/>
        </p:nvSpPr>
        <p:spPr>
          <a:xfrm>
            <a:off x="123290" y="-125800"/>
            <a:ext cx="12116541" cy="9563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Défi 5 : Lutte Anti-Drones marins</a:t>
            </a:r>
            <a:endParaRPr lang="fr-FR" i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1069804-C72C-44ED-A84A-927A04761AB2}"/>
              </a:ext>
            </a:extLst>
          </p:cNvPr>
          <p:cNvSpPr txBox="1"/>
          <p:nvPr/>
        </p:nvSpPr>
        <p:spPr>
          <a:xfrm>
            <a:off x="8352889" y="2358816"/>
            <a:ext cx="38391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Capture d’AUV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CHROMM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Mise en évidence des vulnérabilités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DGA TN (Site de Lanvéoc)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63A65B-4011-471E-9357-EE24692B6D87}"/>
              </a:ext>
            </a:extLst>
          </p:cNvPr>
          <p:cNvSpPr txBox="1"/>
          <p:nvPr/>
        </p:nvSpPr>
        <p:spPr>
          <a:xfrm>
            <a:off x="8609743" y="1169415"/>
            <a:ext cx="34088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Défis scientifiques et techniques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C490CEC-E5EE-4279-AD8B-7A2A1F47A434}"/>
              </a:ext>
            </a:extLst>
          </p:cNvPr>
          <p:cNvCxnSpPr/>
          <p:nvPr/>
        </p:nvCxnSpPr>
        <p:spPr>
          <a:xfrm>
            <a:off x="8352889" y="1048455"/>
            <a:ext cx="0" cy="5598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DBFD1717-A537-4B9E-8A18-1FF110CC2DC5}"/>
              </a:ext>
            </a:extLst>
          </p:cNvPr>
          <p:cNvSpPr txBox="1"/>
          <p:nvPr/>
        </p:nvSpPr>
        <p:spPr>
          <a:xfrm>
            <a:off x="0" y="1123248"/>
            <a:ext cx="644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LADM</a:t>
            </a:r>
            <a:r>
              <a:rPr lang="fr-FR" sz="2800" dirty="0"/>
              <a:t>, Mise en évidence des vulnérabilités</a:t>
            </a:r>
          </a:p>
        </p:txBody>
      </p:sp>
    </p:spTree>
    <p:extLst>
      <p:ext uri="{BB962C8B-B14F-4D97-AF65-F5344CB8AC3E}">
        <p14:creationId xmlns:p14="http://schemas.microsoft.com/office/powerpoint/2010/main" val="5167000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12FDF7-0DAE-40E6-9E6C-1F9FB1B29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813" y="10278"/>
            <a:ext cx="10515600" cy="1325563"/>
          </a:xfrm>
        </p:spPr>
        <p:txBody>
          <a:bodyPr/>
          <a:lstStyle/>
          <a:p>
            <a:r>
              <a:rPr lang="fr-FR" dirty="0"/>
              <a:t>Feuille(s) de route scientifique de ROBEX</a:t>
            </a:r>
          </a:p>
        </p:txBody>
      </p: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C97B5097-E760-4519-A17F-990E7227A1A9}"/>
              </a:ext>
            </a:extLst>
          </p:cNvPr>
          <p:cNvGrpSpPr/>
          <p:nvPr/>
        </p:nvGrpSpPr>
        <p:grpSpPr>
          <a:xfrm>
            <a:off x="244553" y="1457429"/>
            <a:ext cx="11462565" cy="4923786"/>
            <a:chOff x="42534" y="1297941"/>
            <a:chExt cx="11462565" cy="4923786"/>
          </a:xfrm>
        </p:grpSpPr>
        <p:grpSp>
          <p:nvGrpSpPr>
            <p:cNvPr id="63" name="Groupe 62">
              <a:extLst>
                <a:ext uri="{FF2B5EF4-FFF2-40B4-BE49-F238E27FC236}">
                  <a16:creationId xmlns:a16="http://schemas.microsoft.com/office/drawing/2014/main" id="{1A7D31F9-87D9-4C06-AD06-796C07F93DD2}"/>
                </a:ext>
              </a:extLst>
            </p:cNvPr>
            <p:cNvGrpSpPr/>
            <p:nvPr/>
          </p:nvGrpSpPr>
          <p:grpSpPr>
            <a:xfrm>
              <a:off x="6764254" y="1297941"/>
              <a:ext cx="3157003" cy="4923773"/>
              <a:chOff x="5559503" y="1297941"/>
              <a:chExt cx="3157003" cy="4923773"/>
            </a:xfrm>
            <a:solidFill>
              <a:schemeClr val="accent2"/>
            </a:solidFill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EE7EDEDE-0120-4E2D-9BF3-42F7166DE8FD}"/>
                  </a:ext>
                </a:extLst>
              </p:cNvPr>
              <p:cNvSpPr/>
              <p:nvPr/>
            </p:nvSpPr>
            <p:spPr>
              <a:xfrm>
                <a:off x="5559503" y="1297941"/>
                <a:ext cx="3157003" cy="3142152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48D51B2A-FFAF-4C11-BE9C-DE2C62C4F528}"/>
                  </a:ext>
                </a:extLst>
              </p:cNvPr>
              <p:cNvSpPr/>
              <p:nvPr/>
            </p:nvSpPr>
            <p:spPr>
              <a:xfrm>
                <a:off x="6919301" y="4419702"/>
                <a:ext cx="1797204" cy="1802012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98A5170-F851-4491-B2FD-48A44EC15348}"/>
                </a:ext>
              </a:extLst>
            </p:cNvPr>
            <p:cNvGrpSpPr/>
            <p:nvPr/>
          </p:nvGrpSpPr>
          <p:grpSpPr>
            <a:xfrm>
              <a:off x="4999905" y="1297941"/>
              <a:ext cx="3025706" cy="4923786"/>
              <a:chOff x="5754818" y="1297941"/>
              <a:chExt cx="3025706" cy="4923786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DAE652A-6EC6-403E-A794-6761D26804E7}"/>
                  </a:ext>
                </a:extLst>
              </p:cNvPr>
              <p:cNvSpPr/>
              <p:nvPr/>
            </p:nvSpPr>
            <p:spPr>
              <a:xfrm>
                <a:off x="5754818" y="1297941"/>
                <a:ext cx="1666108" cy="492378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AAF443AC-6BFE-4D36-911D-ABA86BE9E3EA}"/>
                  </a:ext>
                </a:extLst>
              </p:cNvPr>
              <p:cNvSpPr/>
              <p:nvPr/>
            </p:nvSpPr>
            <p:spPr>
              <a:xfrm>
                <a:off x="7414245" y="4508135"/>
                <a:ext cx="1366279" cy="17135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2623DE5E-80E7-45A2-BEEA-32EB8F879327}"/>
                </a:ext>
              </a:extLst>
            </p:cNvPr>
            <p:cNvGrpSpPr/>
            <p:nvPr/>
          </p:nvGrpSpPr>
          <p:grpSpPr>
            <a:xfrm>
              <a:off x="188794" y="1297941"/>
              <a:ext cx="4711782" cy="4923786"/>
              <a:chOff x="709789" y="1297941"/>
              <a:chExt cx="4711782" cy="4923786"/>
            </a:xfrm>
            <a:solidFill>
              <a:srgbClr val="FFC000"/>
            </a:solidFill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6E1464D-C823-4464-8A21-F30B157E14E4}"/>
                  </a:ext>
                </a:extLst>
              </p:cNvPr>
              <p:cNvSpPr/>
              <p:nvPr/>
            </p:nvSpPr>
            <p:spPr>
              <a:xfrm>
                <a:off x="3940867" y="1297941"/>
                <a:ext cx="1480704" cy="4923786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EED73FB2-7281-40AB-9C42-72E130B6B3AF}"/>
                  </a:ext>
                </a:extLst>
              </p:cNvPr>
              <p:cNvSpPr/>
              <p:nvPr/>
            </p:nvSpPr>
            <p:spPr>
              <a:xfrm>
                <a:off x="709789" y="4517204"/>
                <a:ext cx="3282713" cy="1704523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18DB7EA-5EB8-48F5-B55C-77F1BAAAC6CB}"/>
                </a:ext>
              </a:extLst>
            </p:cNvPr>
            <p:cNvSpPr/>
            <p:nvPr/>
          </p:nvSpPr>
          <p:spPr>
            <a:xfrm>
              <a:off x="188794" y="1297941"/>
              <a:ext cx="3132456" cy="313433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E1C6D5F7-87E9-4727-BC75-D012E4D249BC}"/>
                </a:ext>
              </a:extLst>
            </p:cNvPr>
            <p:cNvGrpSpPr/>
            <p:nvPr/>
          </p:nvGrpSpPr>
          <p:grpSpPr>
            <a:xfrm>
              <a:off x="748709" y="1945758"/>
              <a:ext cx="10694581" cy="2835348"/>
              <a:chOff x="659219" y="2328530"/>
              <a:chExt cx="10694581" cy="2835348"/>
            </a:xfrm>
          </p:grpSpPr>
          <p:cxnSp>
            <p:nvCxnSpPr>
              <p:cNvPr id="9" name="Connecteur droit avec flèche 8">
                <a:extLst>
                  <a:ext uri="{FF2B5EF4-FFF2-40B4-BE49-F238E27FC236}">
                    <a16:creationId xmlns:a16="http://schemas.microsoft.com/office/drawing/2014/main" id="{0AFACCC8-E5AB-45C0-B0DD-53D296A617EF}"/>
                  </a:ext>
                </a:extLst>
              </p:cNvPr>
              <p:cNvCxnSpPr/>
              <p:nvPr/>
            </p:nvCxnSpPr>
            <p:spPr>
              <a:xfrm>
                <a:off x="659219" y="2328530"/>
                <a:ext cx="10694581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necteur droit avec flèche 9">
                <a:extLst>
                  <a:ext uri="{FF2B5EF4-FFF2-40B4-BE49-F238E27FC236}">
                    <a16:creationId xmlns:a16="http://schemas.microsoft.com/office/drawing/2014/main" id="{FCE2564A-4C95-4AA0-A210-5DE0B3F4FD4D}"/>
                  </a:ext>
                </a:extLst>
              </p:cNvPr>
              <p:cNvCxnSpPr/>
              <p:nvPr/>
            </p:nvCxnSpPr>
            <p:spPr>
              <a:xfrm>
                <a:off x="659219" y="3746204"/>
                <a:ext cx="10694581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avec flèche 10">
                <a:extLst>
                  <a:ext uri="{FF2B5EF4-FFF2-40B4-BE49-F238E27FC236}">
                    <a16:creationId xmlns:a16="http://schemas.microsoft.com/office/drawing/2014/main" id="{A35ADD61-8B5C-4513-8C58-B74C64DE6732}"/>
                  </a:ext>
                </a:extLst>
              </p:cNvPr>
              <p:cNvCxnSpPr/>
              <p:nvPr/>
            </p:nvCxnSpPr>
            <p:spPr>
              <a:xfrm>
                <a:off x="659219" y="5163878"/>
                <a:ext cx="10694581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E5F5F45-EDBD-43EB-BB69-ACB68F94CA7C}"/>
                </a:ext>
              </a:extLst>
            </p:cNvPr>
            <p:cNvSpPr txBox="1"/>
            <p:nvPr/>
          </p:nvSpPr>
          <p:spPr>
            <a:xfrm>
              <a:off x="9877459" y="1599646"/>
              <a:ext cx="16276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b="1" dirty="0"/>
                <a:t>Navigation contrainte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480597B7-D8C1-4AB7-932B-F9ECB8348A47}"/>
                </a:ext>
              </a:extLst>
            </p:cNvPr>
            <p:cNvSpPr txBox="1"/>
            <p:nvPr/>
          </p:nvSpPr>
          <p:spPr>
            <a:xfrm>
              <a:off x="9503048" y="3026729"/>
              <a:ext cx="19855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b="1" dirty="0"/>
                <a:t>Autonomies</a:t>
              </a:r>
            </a:p>
            <a:p>
              <a:pPr algn="r"/>
              <a:endParaRPr lang="fr-FR" b="1" dirty="0"/>
            </a:p>
          </p:txBody>
        </p: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4951400A-F5BA-4569-BA66-90AD33FB62BC}"/>
                </a:ext>
              </a:extLst>
            </p:cNvPr>
            <p:cNvGrpSpPr/>
            <p:nvPr/>
          </p:nvGrpSpPr>
          <p:grpSpPr>
            <a:xfrm>
              <a:off x="42534" y="1857790"/>
              <a:ext cx="1764998" cy="1071145"/>
              <a:chOff x="42534" y="1857790"/>
              <a:chExt cx="1764998" cy="1071145"/>
            </a:xfrm>
          </p:grpSpPr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D841B2DC-6F6D-4614-8301-98A662A91CBB}"/>
                  </a:ext>
                </a:extLst>
              </p:cNvPr>
              <p:cNvCxnSpPr/>
              <p:nvPr/>
            </p:nvCxnSpPr>
            <p:spPr>
              <a:xfrm>
                <a:off x="925033" y="1857790"/>
                <a:ext cx="0" cy="18365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F72608B-953B-4038-AE0E-D75B3BF02C17}"/>
                  </a:ext>
                </a:extLst>
              </p:cNvPr>
              <p:cNvSpPr txBox="1"/>
              <p:nvPr/>
            </p:nvSpPr>
            <p:spPr>
              <a:xfrm>
                <a:off x="42534" y="2005605"/>
                <a:ext cx="176499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/>
                  <a:t>Navigation référencée terrain</a:t>
                </a:r>
              </a:p>
            </p:txBody>
          </p: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6AE29E6A-D9F6-4308-93D3-8242E30E74BC}"/>
                </a:ext>
              </a:extLst>
            </p:cNvPr>
            <p:cNvGrpSpPr/>
            <p:nvPr/>
          </p:nvGrpSpPr>
          <p:grpSpPr>
            <a:xfrm>
              <a:off x="1545203" y="1872861"/>
              <a:ext cx="1839427" cy="779075"/>
              <a:chOff x="1545203" y="1872861"/>
              <a:chExt cx="1839427" cy="779075"/>
            </a:xfrm>
          </p:grpSpPr>
          <p:cxnSp>
            <p:nvCxnSpPr>
              <p:cNvPr id="19" name="Connecteur droit 18">
                <a:extLst>
                  <a:ext uri="{FF2B5EF4-FFF2-40B4-BE49-F238E27FC236}">
                    <a16:creationId xmlns:a16="http://schemas.microsoft.com/office/drawing/2014/main" id="{7CA5B00A-E7AC-4B5B-93EA-2F85D100D6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64916" y="1872861"/>
                <a:ext cx="0" cy="15746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E387F694-DF18-4807-9B42-5F11667C1128}"/>
                  </a:ext>
                </a:extLst>
              </p:cNvPr>
              <p:cNvSpPr txBox="1"/>
              <p:nvPr/>
            </p:nvSpPr>
            <p:spPr>
              <a:xfrm>
                <a:off x="1545203" y="2005605"/>
                <a:ext cx="183942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/>
                  <a:t>SLAM Bathymétrique</a:t>
                </a:r>
              </a:p>
            </p:txBody>
          </p:sp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18411FA3-F831-4920-933A-C274DC7DEDA7}"/>
                </a:ext>
              </a:extLst>
            </p:cNvPr>
            <p:cNvGrpSpPr/>
            <p:nvPr/>
          </p:nvGrpSpPr>
          <p:grpSpPr>
            <a:xfrm>
              <a:off x="3494509" y="1867927"/>
              <a:ext cx="1223668" cy="1061008"/>
              <a:chOff x="3494509" y="1867927"/>
              <a:chExt cx="1223668" cy="1061008"/>
            </a:xfrm>
          </p:grpSpPr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E11F75DF-08C3-4BCD-A5E4-2CE5109ACB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06343" y="1867927"/>
                <a:ext cx="0" cy="15746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C04B63EF-A61F-4176-866E-F5CDD2320B0A}"/>
                  </a:ext>
                </a:extLst>
              </p:cNvPr>
              <p:cNvSpPr txBox="1"/>
              <p:nvPr/>
            </p:nvSpPr>
            <p:spPr>
              <a:xfrm>
                <a:off x="3494509" y="2005605"/>
                <a:ext cx="122366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/>
                  <a:t>Amers célestes, familiarité </a:t>
                </a: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CC7680BF-0E95-4D5C-B85F-EA7AF330DC88}"/>
                </a:ext>
              </a:extLst>
            </p:cNvPr>
            <p:cNvGrpSpPr/>
            <p:nvPr/>
          </p:nvGrpSpPr>
          <p:grpSpPr>
            <a:xfrm>
              <a:off x="5297780" y="1866215"/>
              <a:ext cx="1122251" cy="802087"/>
              <a:chOff x="5297780" y="1866215"/>
              <a:chExt cx="1122251" cy="802087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7504F694-ACFE-418E-A43B-35758F5EE4DC}"/>
                  </a:ext>
                </a:extLst>
              </p:cNvPr>
              <p:cNvSpPr txBox="1"/>
              <p:nvPr/>
            </p:nvSpPr>
            <p:spPr>
              <a:xfrm>
                <a:off x="5297780" y="2021971"/>
                <a:ext cx="112225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/>
                  <a:t>Graph-SLAM </a:t>
                </a:r>
                <a:r>
                  <a:rPr lang="fr-FR" dirty="0" err="1"/>
                  <a:t>nD</a:t>
                </a:r>
                <a:endParaRPr lang="fr-FR" dirty="0"/>
              </a:p>
            </p:txBody>
          </p:sp>
          <p:cxnSp>
            <p:nvCxnSpPr>
              <p:cNvPr id="28" name="Connecteur droit 27">
                <a:extLst>
                  <a:ext uri="{FF2B5EF4-FFF2-40B4-BE49-F238E27FC236}">
                    <a16:creationId xmlns:a16="http://schemas.microsoft.com/office/drawing/2014/main" id="{94189C32-7540-414C-8B20-CAB37DEFE8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58906" y="1866215"/>
                <a:ext cx="0" cy="15746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7160BFDF-5536-4771-9118-87E90304A9BE}"/>
                </a:ext>
              </a:extLst>
            </p:cNvPr>
            <p:cNvGrpSpPr/>
            <p:nvPr/>
          </p:nvGrpSpPr>
          <p:grpSpPr>
            <a:xfrm>
              <a:off x="119794" y="3270021"/>
              <a:ext cx="1764998" cy="1092421"/>
              <a:chOff x="119794" y="3270021"/>
              <a:chExt cx="1764998" cy="1092421"/>
            </a:xfrm>
          </p:grpSpPr>
          <p:cxnSp>
            <p:nvCxnSpPr>
              <p:cNvPr id="30" name="Connecteur droit 29">
                <a:extLst>
                  <a:ext uri="{FF2B5EF4-FFF2-40B4-BE49-F238E27FC236}">
                    <a16:creationId xmlns:a16="http://schemas.microsoft.com/office/drawing/2014/main" id="{0E76BAC0-1B97-46BE-930E-E06E323AED58}"/>
                  </a:ext>
                </a:extLst>
              </p:cNvPr>
              <p:cNvCxnSpPr/>
              <p:nvPr/>
            </p:nvCxnSpPr>
            <p:spPr>
              <a:xfrm>
                <a:off x="1002293" y="3270021"/>
                <a:ext cx="0" cy="18365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E83CCF3B-84BA-4D57-8603-57CDD47ABC0C}"/>
                  </a:ext>
                </a:extLst>
              </p:cNvPr>
              <p:cNvSpPr txBox="1"/>
              <p:nvPr/>
            </p:nvSpPr>
            <p:spPr>
              <a:xfrm>
                <a:off x="119794" y="3439112"/>
                <a:ext cx="176499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 err="1"/>
                  <a:t>Atteignabilité</a:t>
                </a:r>
                <a:r>
                  <a:rPr lang="fr-FR" dirty="0"/>
                  <a:t>, Exhaustivité de Couverture</a:t>
                </a:r>
              </a:p>
            </p:txBody>
          </p:sp>
        </p:grpSp>
        <p:grpSp>
          <p:nvGrpSpPr>
            <p:cNvPr id="62" name="Groupe 61">
              <a:extLst>
                <a:ext uri="{FF2B5EF4-FFF2-40B4-BE49-F238E27FC236}">
                  <a16:creationId xmlns:a16="http://schemas.microsoft.com/office/drawing/2014/main" id="{EF911C24-C4F8-4B18-B68F-65BE445779AA}"/>
                </a:ext>
              </a:extLst>
            </p:cNvPr>
            <p:cNvGrpSpPr/>
            <p:nvPr/>
          </p:nvGrpSpPr>
          <p:grpSpPr>
            <a:xfrm>
              <a:off x="4926982" y="3258065"/>
              <a:ext cx="1764998" cy="1350551"/>
              <a:chOff x="4845702" y="3258065"/>
              <a:chExt cx="1764998" cy="1350551"/>
            </a:xfrm>
          </p:grpSpPr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379191A6-56E1-4C00-BA50-ADEBCC5FCE62}"/>
                  </a:ext>
                </a:extLst>
              </p:cNvPr>
              <p:cNvSpPr txBox="1"/>
              <p:nvPr/>
            </p:nvSpPr>
            <p:spPr>
              <a:xfrm>
                <a:off x="4845702" y="3408287"/>
                <a:ext cx="176499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/>
                  <a:t>Commande réactive</a:t>
                </a:r>
              </a:p>
              <a:p>
                <a:pPr algn="ctr"/>
                <a:r>
                  <a:rPr lang="fr-FR" dirty="0"/>
                  <a:t>(OA, Docking, </a:t>
                </a:r>
                <a:r>
                  <a:rPr lang="fr-FR" dirty="0" err="1"/>
                  <a:t>Centering</a:t>
                </a:r>
                <a:r>
                  <a:rPr lang="fr-FR" dirty="0"/>
                  <a:t>)</a:t>
                </a:r>
              </a:p>
            </p:txBody>
          </p:sp>
          <p:cxnSp>
            <p:nvCxnSpPr>
              <p:cNvPr id="36" name="Connecteur droit 35">
                <a:extLst>
                  <a:ext uri="{FF2B5EF4-FFF2-40B4-BE49-F238E27FC236}">
                    <a16:creationId xmlns:a16="http://schemas.microsoft.com/office/drawing/2014/main" id="{F14280DD-BDF8-4703-9234-9126FF32D11C}"/>
                  </a:ext>
                </a:extLst>
              </p:cNvPr>
              <p:cNvCxnSpPr/>
              <p:nvPr/>
            </p:nvCxnSpPr>
            <p:spPr>
              <a:xfrm>
                <a:off x="5728201" y="3258065"/>
                <a:ext cx="0" cy="18365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478CC232-A70B-40C5-8E2E-0BF8261A3095}"/>
                </a:ext>
              </a:extLst>
            </p:cNvPr>
            <p:cNvGrpSpPr/>
            <p:nvPr/>
          </p:nvGrpSpPr>
          <p:grpSpPr>
            <a:xfrm>
              <a:off x="3478565" y="3270021"/>
              <a:ext cx="1366279" cy="794076"/>
              <a:chOff x="3376965" y="3270021"/>
              <a:chExt cx="1366279" cy="794076"/>
            </a:xfrm>
          </p:grpSpPr>
          <p:cxnSp>
            <p:nvCxnSpPr>
              <p:cNvPr id="35" name="Connecteur droit 34">
                <a:extLst>
                  <a:ext uri="{FF2B5EF4-FFF2-40B4-BE49-F238E27FC236}">
                    <a16:creationId xmlns:a16="http://schemas.microsoft.com/office/drawing/2014/main" id="{1B2877D9-F09B-4FC6-B7F6-D52D6314F896}"/>
                  </a:ext>
                </a:extLst>
              </p:cNvPr>
              <p:cNvCxnSpPr/>
              <p:nvPr/>
            </p:nvCxnSpPr>
            <p:spPr>
              <a:xfrm>
                <a:off x="4060104" y="3270021"/>
                <a:ext cx="0" cy="18365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3D46A8B8-D953-4037-8505-DA68F12A04B0}"/>
                  </a:ext>
                </a:extLst>
              </p:cNvPr>
              <p:cNvSpPr txBox="1"/>
              <p:nvPr/>
            </p:nvSpPr>
            <p:spPr>
              <a:xfrm>
                <a:off x="3376965" y="3417766"/>
                <a:ext cx="136627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/>
                  <a:t>Navigation par cycles</a:t>
                </a:r>
              </a:p>
            </p:txBody>
          </p:sp>
        </p:grp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9EB01395-EB7D-4A14-AF0A-43DF4AA5A33F}"/>
                </a:ext>
              </a:extLst>
            </p:cNvPr>
            <p:cNvSpPr txBox="1"/>
            <p:nvPr/>
          </p:nvSpPr>
          <p:spPr>
            <a:xfrm>
              <a:off x="6959296" y="3440202"/>
              <a:ext cx="295358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Robustesse &amp; Gestion des Redondances Fonctionnelles &amp; Structurelles</a:t>
              </a:r>
            </a:p>
          </p:txBody>
        </p: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1C06D4DB-450E-400E-BEAA-2C2CAB3F0DD9}"/>
                </a:ext>
              </a:extLst>
            </p:cNvPr>
            <p:cNvCxnSpPr/>
            <p:nvPr/>
          </p:nvCxnSpPr>
          <p:spPr>
            <a:xfrm>
              <a:off x="8436087" y="3270021"/>
              <a:ext cx="0" cy="1836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CE68AEE5-F1D3-4598-89D9-4F9023159DB9}"/>
                </a:ext>
              </a:extLst>
            </p:cNvPr>
            <p:cNvGrpSpPr/>
            <p:nvPr/>
          </p:nvGrpSpPr>
          <p:grpSpPr>
            <a:xfrm>
              <a:off x="1734162" y="3270021"/>
              <a:ext cx="1593061" cy="828884"/>
              <a:chOff x="1734162" y="3270021"/>
              <a:chExt cx="1593061" cy="828884"/>
            </a:xfrm>
          </p:grpSpPr>
          <p:cxnSp>
            <p:nvCxnSpPr>
              <p:cNvPr id="32" name="Connecteur droit 31">
                <a:extLst>
                  <a:ext uri="{FF2B5EF4-FFF2-40B4-BE49-F238E27FC236}">
                    <a16:creationId xmlns:a16="http://schemas.microsoft.com/office/drawing/2014/main" id="{BC428E0F-CF53-4D7B-AB44-CBB2E8855809}"/>
                  </a:ext>
                </a:extLst>
              </p:cNvPr>
              <p:cNvCxnSpPr/>
              <p:nvPr/>
            </p:nvCxnSpPr>
            <p:spPr>
              <a:xfrm>
                <a:off x="2530692" y="3270021"/>
                <a:ext cx="0" cy="18365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282D0E6A-8406-4F54-8CEA-B525BF01B530}"/>
                  </a:ext>
                </a:extLst>
              </p:cNvPr>
              <p:cNvSpPr txBox="1"/>
              <p:nvPr/>
            </p:nvSpPr>
            <p:spPr>
              <a:xfrm>
                <a:off x="1734162" y="3452574"/>
                <a:ext cx="15930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/>
                  <a:t>Méthodologie Panorama</a:t>
                </a:r>
              </a:p>
            </p:txBody>
          </p:sp>
        </p:grpSp>
        <p:grpSp>
          <p:nvGrpSpPr>
            <p:cNvPr id="73" name="Groupe 72">
              <a:extLst>
                <a:ext uri="{FF2B5EF4-FFF2-40B4-BE49-F238E27FC236}">
                  <a16:creationId xmlns:a16="http://schemas.microsoft.com/office/drawing/2014/main" id="{79EFB9AC-4060-486C-9C39-4CBC58F09ED4}"/>
                </a:ext>
              </a:extLst>
            </p:cNvPr>
            <p:cNvGrpSpPr/>
            <p:nvPr/>
          </p:nvGrpSpPr>
          <p:grpSpPr>
            <a:xfrm>
              <a:off x="8294040" y="4691338"/>
              <a:ext cx="1366279" cy="1066294"/>
              <a:chOff x="8124748" y="4691338"/>
              <a:chExt cx="1366279" cy="1066294"/>
            </a:xfrm>
          </p:grpSpPr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8C8AEC0C-9833-4E32-B6FC-B02DB0059394}"/>
                  </a:ext>
                </a:extLst>
              </p:cNvPr>
              <p:cNvSpPr txBox="1"/>
              <p:nvPr/>
            </p:nvSpPr>
            <p:spPr>
              <a:xfrm>
                <a:off x="8124748" y="4834302"/>
                <a:ext cx="136627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 err="1"/>
                  <a:t>Tenségrité</a:t>
                </a:r>
                <a:r>
                  <a:rPr lang="fr-FR" dirty="0"/>
                  <a:t> dans flottille de ROV</a:t>
                </a:r>
              </a:p>
            </p:txBody>
          </p:sp>
          <p:cxnSp>
            <p:nvCxnSpPr>
              <p:cNvPr id="48" name="Connecteur droit 47">
                <a:extLst>
                  <a:ext uri="{FF2B5EF4-FFF2-40B4-BE49-F238E27FC236}">
                    <a16:creationId xmlns:a16="http://schemas.microsoft.com/office/drawing/2014/main" id="{817F9DB4-C06A-45D9-876F-917C75C4DD81}"/>
                  </a:ext>
                </a:extLst>
              </p:cNvPr>
              <p:cNvCxnSpPr/>
              <p:nvPr/>
            </p:nvCxnSpPr>
            <p:spPr>
              <a:xfrm>
                <a:off x="8807887" y="4691338"/>
                <a:ext cx="0" cy="18365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Groupe 69">
              <a:extLst>
                <a:ext uri="{FF2B5EF4-FFF2-40B4-BE49-F238E27FC236}">
                  <a16:creationId xmlns:a16="http://schemas.microsoft.com/office/drawing/2014/main" id="{27A27EE4-FC3A-4F48-8757-D16259ECBF90}"/>
                </a:ext>
              </a:extLst>
            </p:cNvPr>
            <p:cNvGrpSpPr/>
            <p:nvPr/>
          </p:nvGrpSpPr>
          <p:grpSpPr>
            <a:xfrm>
              <a:off x="4935818" y="4691338"/>
              <a:ext cx="1707412" cy="1069367"/>
              <a:chOff x="4935818" y="4691338"/>
              <a:chExt cx="1707412" cy="1069367"/>
            </a:xfrm>
          </p:grpSpPr>
          <p:cxnSp>
            <p:nvCxnSpPr>
              <p:cNvPr id="45" name="Connecteur droit 44">
                <a:extLst>
                  <a:ext uri="{FF2B5EF4-FFF2-40B4-BE49-F238E27FC236}">
                    <a16:creationId xmlns:a16="http://schemas.microsoft.com/office/drawing/2014/main" id="{9A0604EF-D189-4474-95A3-8C020D554FFD}"/>
                  </a:ext>
                </a:extLst>
              </p:cNvPr>
              <p:cNvCxnSpPr/>
              <p:nvPr/>
            </p:nvCxnSpPr>
            <p:spPr>
              <a:xfrm>
                <a:off x="5789524" y="4691338"/>
                <a:ext cx="0" cy="18365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C6B40777-9EC3-4B29-BAD5-80321CECF38D}"/>
                  </a:ext>
                </a:extLst>
              </p:cNvPr>
              <p:cNvSpPr txBox="1"/>
              <p:nvPr/>
            </p:nvSpPr>
            <p:spPr>
              <a:xfrm>
                <a:off x="4935818" y="4837375"/>
                <a:ext cx="170741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/>
                  <a:t>Allocation d’actionnement redondant</a:t>
                </a:r>
              </a:p>
            </p:txBody>
          </p:sp>
        </p:grpSp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3A8DE02C-20EB-4603-9CD4-8D40C5DE0D00}"/>
                </a:ext>
              </a:extLst>
            </p:cNvPr>
            <p:cNvGrpSpPr/>
            <p:nvPr/>
          </p:nvGrpSpPr>
          <p:grpSpPr>
            <a:xfrm>
              <a:off x="3299040" y="4691338"/>
              <a:ext cx="1560179" cy="804144"/>
              <a:chOff x="3299040" y="4691338"/>
              <a:chExt cx="1560179" cy="804144"/>
            </a:xfrm>
          </p:grpSpPr>
          <p:cxnSp>
            <p:nvCxnSpPr>
              <p:cNvPr id="42" name="Connecteur droit 41">
                <a:extLst>
                  <a:ext uri="{FF2B5EF4-FFF2-40B4-BE49-F238E27FC236}">
                    <a16:creationId xmlns:a16="http://schemas.microsoft.com/office/drawing/2014/main" id="{75F82D59-A719-4E7C-AA32-7F4A77C7E5DE}"/>
                  </a:ext>
                </a:extLst>
              </p:cNvPr>
              <p:cNvCxnSpPr/>
              <p:nvPr/>
            </p:nvCxnSpPr>
            <p:spPr>
              <a:xfrm>
                <a:off x="4079129" y="4691338"/>
                <a:ext cx="0" cy="18365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871BC80D-DE3A-41C1-A991-E02358584412}"/>
                  </a:ext>
                </a:extLst>
              </p:cNvPr>
              <p:cNvSpPr txBox="1"/>
              <p:nvPr/>
            </p:nvSpPr>
            <p:spPr>
              <a:xfrm>
                <a:off x="3299040" y="4849151"/>
                <a:ext cx="156017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/>
                  <a:t>Actionnement inertiel</a:t>
                </a:r>
              </a:p>
            </p:txBody>
          </p:sp>
        </p:grpSp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7E868731-F0F3-4DAE-958A-054A8DC0A798}"/>
                </a:ext>
              </a:extLst>
            </p:cNvPr>
            <p:cNvGrpSpPr/>
            <p:nvPr/>
          </p:nvGrpSpPr>
          <p:grpSpPr>
            <a:xfrm>
              <a:off x="1803613" y="4691338"/>
              <a:ext cx="1366279" cy="809958"/>
              <a:chOff x="1803613" y="4691338"/>
              <a:chExt cx="1366279" cy="809958"/>
            </a:xfrm>
          </p:grpSpPr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8362132E-6DF9-4FCF-A17E-B712ADC64593}"/>
                  </a:ext>
                </a:extLst>
              </p:cNvPr>
              <p:cNvSpPr txBox="1"/>
              <p:nvPr/>
            </p:nvSpPr>
            <p:spPr>
              <a:xfrm>
                <a:off x="1803613" y="4854965"/>
                <a:ext cx="136627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/>
                  <a:t>Modes normaux NL</a:t>
                </a:r>
              </a:p>
            </p:txBody>
          </p:sp>
          <p:cxnSp>
            <p:nvCxnSpPr>
              <p:cNvPr id="51" name="Connecteur droit 50">
                <a:extLst>
                  <a:ext uri="{FF2B5EF4-FFF2-40B4-BE49-F238E27FC236}">
                    <a16:creationId xmlns:a16="http://schemas.microsoft.com/office/drawing/2014/main" id="{83E9D820-3FA0-4D24-B673-A936E72EADC7}"/>
                  </a:ext>
                </a:extLst>
              </p:cNvPr>
              <p:cNvCxnSpPr/>
              <p:nvPr/>
            </p:nvCxnSpPr>
            <p:spPr>
              <a:xfrm>
                <a:off x="2486752" y="4691338"/>
                <a:ext cx="0" cy="18365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11FC77B7-12D1-4143-B617-F743C205F37B}"/>
                </a:ext>
              </a:extLst>
            </p:cNvPr>
            <p:cNvSpPr txBox="1"/>
            <p:nvPr/>
          </p:nvSpPr>
          <p:spPr>
            <a:xfrm>
              <a:off x="10057688" y="4464429"/>
              <a:ext cx="14336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b="1" dirty="0"/>
                <a:t>Locomotion Contrôle </a:t>
              </a: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E5E714FD-3F20-46D1-824B-ECD3C09BFF95}"/>
                </a:ext>
              </a:extLst>
            </p:cNvPr>
            <p:cNvSpPr txBox="1"/>
            <p:nvPr/>
          </p:nvSpPr>
          <p:spPr>
            <a:xfrm>
              <a:off x="42537" y="1304941"/>
              <a:ext cx="34980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/>
                <a:t>Outils ensemblistes pour la robotique</a:t>
              </a: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CCBBC058-34BF-4E58-AE69-7F3C7D251CB0}"/>
                </a:ext>
              </a:extLst>
            </p:cNvPr>
            <p:cNvSpPr txBox="1"/>
            <p:nvPr/>
          </p:nvSpPr>
          <p:spPr>
            <a:xfrm>
              <a:off x="655273" y="5763923"/>
              <a:ext cx="38037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Bio-inspiration &amp; Physical intelligence</a:t>
              </a: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12648112-7FB3-47EE-A614-21A8389FB5C1}"/>
                </a:ext>
              </a:extLst>
            </p:cNvPr>
            <p:cNvSpPr txBox="1"/>
            <p:nvPr/>
          </p:nvSpPr>
          <p:spPr>
            <a:xfrm>
              <a:off x="5594186" y="5778090"/>
              <a:ext cx="21121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NL Control Theory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004101F5-F1C3-4633-A119-DA66DB3BEE1F}"/>
                </a:ext>
              </a:extLst>
            </p:cNvPr>
            <p:cNvSpPr txBox="1"/>
            <p:nvPr/>
          </p:nvSpPr>
          <p:spPr>
            <a:xfrm>
              <a:off x="7127478" y="1373942"/>
              <a:ext cx="33236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Flottilles hétérogènes</a:t>
              </a:r>
            </a:p>
          </p:txBody>
        </p: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3768BB71-1DD0-4B53-B451-F1160EE8EA45}"/>
                </a:ext>
              </a:extLst>
            </p:cNvPr>
            <p:cNvGrpSpPr/>
            <p:nvPr/>
          </p:nvGrpSpPr>
          <p:grpSpPr>
            <a:xfrm>
              <a:off x="7602390" y="1859763"/>
              <a:ext cx="1471545" cy="792173"/>
              <a:chOff x="7602390" y="1859763"/>
              <a:chExt cx="1471545" cy="792173"/>
            </a:xfrm>
          </p:grpSpPr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DA420181-E358-4607-A70E-8907FDF8CD30}"/>
                  </a:ext>
                </a:extLst>
              </p:cNvPr>
              <p:cNvSpPr txBox="1"/>
              <p:nvPr/>
            </p:nvSpPr>
            <p:spPr>
              <a:xfrm>
                <a:off x="7602390" y="2005605"/>
                <a:ext cx="147154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/>
                  <a:t>Navigation collaborative</a:t>
                </a:r>
              </a:p>
            </p:txBody>
          </p:sp>
          <p:cxnSp>
            <p:nvCxnSpPr>
              <p:cNvPr id="61" name="Connecteur droit 60">
                <a:extLst>
                  <a:ext uri="{FF2B5EF4-FFF2-40B4-BE49-F238E27FC236}">
                    <a16:creationId xmlns:a16="http://schemas.microsoft.com/office/drawing/2014/main" id="{B1D62D62-7C01-46EA-8A9B-7D6E2B9083DB}"/>
                  </a:ext>
                </a:extLst>
              </p:cNvPr>
              <p:cNvCxnSpPr/>
              <p:nvPr/>
            </p:nvCxnSpPr>
            <p:spPr>
              <a:xfrm>
                <a:off x="8338162" y="1859763"/>
                <a:ext cx="0" cy="18365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Groupe 66">
              <a:extLst>
                <a:ext uri="{FF2B5EF4-FFF2-40B4-BE49-F238E27FC236}">
                  <a16:creationId xmlns:a16="http://schemas.microsoft.com/office/drawing/2014/main" id="{6666DF09-7929-48A5-917C-684884AD34D9}"/>
                </a:ext>
              </a:extLst>
            </p:cNvPr>
            <p:cNvGrpSpPr/>
            <p:nvPr/>
          </p:nvGrpSpPr>
          <p:grpSpPr>
            <a:xfrm>
              <a:off x="229454" y="4691338"/>
              <a:ext cx="1366279" cy="792368"/>
              <a:chOff x="229454" y="4691338"/>
              <a:chExt cx="1366279" cy="792368"/>
            </a:xfrm>
          </p:grpSpPr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2931B260-AD9B-4774-8E03-360FA2A1CAE7}"/>
                  </a:ext>
                </a:extLst>
              </p:cNvPr>
              <p:cNvSpPr txBox="1"/>
              <p:nvPr/>
            </p:nvSpPr>
            <p:spPr>
              <a:xfrm>
                <a:off x="229454" y="4837375"/>
                <a:ext cx="136627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/>
                  <a:t>Actionneurs souples</a:t>
                </a:r>
              </a:p>
            </p:txBody>
          </p:sp>
          <p:cxnSp>
            <p:nvCxnSpPr>
              <p:cNvPr id="66" name="Connecteur droit 65">
                <a:extLst>
                  <a:ext uri="{FF2B5EF4-FFF2-40B4-BE49-F238E27FC236}">
                    <a16:creationId xmlns:a16="http://schemas.microsoft.com/office/drawing/2014/main" id="{EF35395E-811E-4D8D-B07B-6796FC4F15D0}"/>
                  </a:ext>
                </a:extLst>
              </p:cNvPr>
              <p:cNvCxnSpPr/>
              <p:nvPr/>
            </p:nvCxnSpPr>
            <p:spPr>
              <a:xfrm>
                <a:off x="912593" y="4691338"/>
                <a:ext cx="0" cy="18365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Groupe 71">
              <a:extLst>
                <a:ext uri="{FF2B5EF4-FFF2-40B4-BE49-F238E27FC236}">
                  <a16:creationId xmlns:a16="http://schemas.microsoft.com/office/drawing/2014/main" id="{05296FB9-903D-4816-92C1-043B0FDFAF10}"/>
                </a:ext>
              </a:extLst>
            </p:cNvPr>
            <p:cNvGrpSpPr/>
            <p:nvPr/>
          </p:nvGrpSpPr>
          <p:grpSpPr>
            <a:xfrm>
              <a:off x="6594505" y="4689277"/>
              <a:ext cx="1366279" cy="850697"/>
              <a:chOff x="6594505" y="4689277"/>
              <a:chExt cx="1366279" cy="850697"/>
            </a:xfrm>
          </p:grpSpPr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FDD6E1E7-4001-4E3B-8C0A-52C1D6392869}"/>
                  </a:ext>
                </a:extLst>
              </p:cNvPr>
              <p:cNvSpPr txBox="1"/>
              <p:nvPr/>
            </p:nvSpPr>
            <p:spPr>
              <a:xfrm>
                <a:off x="6594505" y="4893643"/>
                <a:ext cx="136627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/>
                  <a:t>Commandes cycliques</a:t>
                </a:r>
              </a:p>
            </p:txBody>
          </p:sp>
          <p:cxnSp>
            <p:nvCxnSpPr>
              <p:cNvPr id="71" name="Connecteur droit 70">
                <a:extLst>
                  <a:ext uri="{FF2B5EF4-FFF2-40B4-BE49-F238E27FC236}">
                    <a16:creationId xmlns:a16="http://schemas.microsoft.com/office/drawing/2014/main" id="{48C52598-BB28-4645-9668-3C80DCFCB3FE}"/>
                  </a:ext>
                </a:extLst>
              </p:cNvPr>
              <p:cNvCxnSpPr/>
              <p:nvPr/>
            </p:nvCxnSpPr>
            <p:spPr>
              <a:xfrm>
                <a:off x="7277644" y="4689277"/>
                <a:ext cx="0" cy="18365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66073194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24186</TotalTime>
  <Words>1045</Words>
  <Application>Microsoft Office PowerPoint</Application>
  <PresentationFormat>Grand écran</PresentationFormat>
  <Paragraphs>252</Paragraphs>
  <Slides>18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CIDFont+F2</vt:lpstr>
      <vt:lpstr>Heebo</vt:lpstr>
      <vt:lpstr>Oxygen</vt:lpstr>
      <vt:lpstr>Thème Office</vt:lpstr>
      <vt:lpstr>ROBEX ROBotique d’Exploration Autonome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Feuille(s) de route scientifique de ROBEX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LIONEL LAPIERRE</dc:creator>
  <cp:lastModifiedBy>LIONEL LAPIERRE</cp:lastModifiedBy>
  <cp:revision>171</cp:revision>
  <dcterms:created xsi:type="dcterms:W3CDTF">2025-09-04T11:36:44Z</dcterms:created>
  <dcterms:modified xsi:type="dcterms:W3CDTF">2026-01-19T14:18:24Z</dcterms:modified>
</cp:coreProperties>
</file>